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47F467-60B4-4730-A1D5-91B9E23236E7}">
  <a:tblStyle styleId="{B747F467-60B4-4730-A1D5-91B9E23236E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slide" Target="slides/slide82.xml"/><Relationship Id="rId43" Type="http://schemas.openxmlformats.org/officeDocument/2006/relationships/slide" Target="slides/slide37.xml"/><Relationship Id="rId87" Type="http://schemas.openxmlformats.org/officeDocument/2006/relationships/slide" Target="slides/slide8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1cdc669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1cdc669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1cdc6698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1cdc6698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1cdc6698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1cdc6698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1cdc6698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1cdc6698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1cdc66981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1cdc66981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1cdc66981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1cdc6698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1cdc66981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1cdc66981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1cdc66981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1cdc66981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1cdc66981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1cdc66981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1cdc66981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1cdc66981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1cdc66981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1cdc66981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1cdc6698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1cdc6698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1cdc66981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1cdc66981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1cdc66981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1cdc66981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1cdc66981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1cdc66981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1cdc66981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1cdc66981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1cdc66981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1cdc66981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1cdc66981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1cdc66981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1cdc66981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1cdc66981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1cdc66981_0_3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d1cdc66981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d1cdc66981_0_3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1cdc66981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d1cdc66981_0_3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1cdc66981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d1cdc66981_0_4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1cdc6698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1cdc6698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1cdc66981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d1cdc66981_0_4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1cdc66981_0_4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d1cdc66981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d1cdc66981_0_4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1cdc66981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d1cdc66981_0_4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1cdc66981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d1cdc66981_0_4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1cdc66981_0_5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1cdc66981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d1cdc66981_0_5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1cdc66981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d1cdc66981_0_5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d1cdc66981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d1cdc66981_0_5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1cdc66981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d1cdc66981_0_5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1cdc66981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d1cdc66981_0_5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d1cdc66981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d1cdc66981_0_6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1cdc6698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1cdc6698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d1cdc66981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d1cdc66981_0_6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d1cdc66981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d1cdc66981_0_6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d1cdc66981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d1cdc66981_0_6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1cdc66981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d1cdc66981_0_6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d1cdc66981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d1cdc66981_0_6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1cdc66981_0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d1cdc66981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d1cdc66981_0_6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d1cdc66981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d1cdc66981_0_6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d1cdc66981_0_7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d1cdc66981_0_7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0" name="Google Shape;580;gd1cdc66981_0_7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1cdc66981_0_7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d1cdc66981_0_7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4" name="Google Shape;604;gd1cdc66981_0_7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d1cdc66981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d1cdc66981_0_7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1cdc6698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1cdc6698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d1cdc66981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d1cdc66981_0_7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d1cdc66981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d1cdc66981_0_7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d1cdc66981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d1cdc66981_0_7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d1cdc66981_0_7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gd1cdc66981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d1cdc66981_0_7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1cdc66981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d1cdc66981_0_7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d1cdc66981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d1cdc66981_0_8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d1cdc66981_0_8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gd1cdc66981_0_8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3" name="Google Shape;703;gd1cdc66981_0_8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d1cdc66981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d1cdc66981_0_8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d1cdc66981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d1cdc66981_0_8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1cdc66981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gd1cdc66981_0_8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1cdc6698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1cdc6698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d1cdc66981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d1cdc66981_0_8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d1cdc66981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d1cdc66981_0_8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d1cdc66981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d1cdc66981_0_8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d1cdc66981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d1cdc66981_0_8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d1cdc66981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d1cdc66981_0_9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d1cdc66981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d1cdc66981_0_9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d1cdc66981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d1cdc66981_0_9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d1cdc66981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d1cdc66981_0_9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d1cdc66981_0_9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gd1cdc66981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gd1cdc66981_0_9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d1cdc66981_0_9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gd1cdc66981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d1cdc66981_0_9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1cdc6698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1cdc6698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d1cdc66981_0_9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5" name="Google Shape;865;gd1cdc66981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gd1cdc66981_0_9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d1cdc66981_0_9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d1cdc66981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d1cdc66981_0_9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d1cdc66981_0_9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8" name="Google Shape;878;gd1cdc66981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Pop-up Quiz</a:t>
            </a:r>
            <a:endParaRPr/>
          </a:p>
        </p:txBody>
      </p:sp>
      <p:sp>
        <p:nvSpPr>
          <p:cNvPr id="879" name="Google Shape;879;gd1cdc66981_0_9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1cdc66981_0_9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2" name="Google Shape;892;gd1cdc66981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gd1cdc66981_0_9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d1cdc66981_0_9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gd1cdc66981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gd1cdc66981_0_9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d1cdc66981_0_10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gd1cdc66981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gd1cdc66981_0_10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d1cdc66981_0_10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1" name="Google Shape;931;gd1cdc66981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gd1cdc66981_0_10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d1cdc66981_0_10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0" name="Google Shape;960;gd1cdc66981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gd1cdc66981_0_10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d1cdc66981_0_10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0" name="Google Shape;970;gd1cdc66981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gd1cdc66981_0_10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d1cdc66981_0_10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8" name="Google Shape;988;gd1cdc66981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gd1cdc66981_0_10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1cdc6698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1cdc6698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d1cdc66981_0_10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2" name="Google Shape;1002;gd1cdc66981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gd1cdc66981_0_10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d1cdc66981_0_10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2" name="Google Shape;1012;gd1cdc66981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d1cdc66981_0_10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d1cdc66981_0_1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gd1cdc66981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gd1cdc66981_0_11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d1cdc66981_0_1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6" name="Google Shape;1036;gd1cdc66981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gd1cdc66981_0_11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d1cdc66981_0_1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2" name="Google Shape;1052;gd1cdc66981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gd1cdc66981_0_11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d1cdc66981_0_1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2" name="Google Shape;1062;gd1cdc66981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gd1cdc66981_0_11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d1cdc66981_0_1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8" name="Google Shape;1078;gd1cdc66981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gd1cdc66981_0_11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1cdc6698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1cdc6698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88825" y="1218013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mvkoroteev@fa.ru" TargetMode="External"/><Relationship Id="rId4" Type="http://schemas.openxmlformats.org/officeDocument/2006/relationships/hyperlink" Target="https://koroteev.site/m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Relationship Id="rId8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9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15.png"/><Relationship Id="rId7" Type="http://schemas.openxmlformats.org/officeDocument/2006/relationships/image" Target="../media/image37.png"/><Relationship Id="rId8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38.png"/><Relationship Id="rId6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15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Relationship Id="rId4" Type="http://schemas.openxmlformats.org/officeDocument/2006/relationships/image" Target="../media/image42.png"/><Relationship Id="rId5" Type="http://schemas.openxmlformats.org/officeDocument/2006/relationships/image" Target="../media/image15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image" Target="../media/image40.png"/><Relationship Id="rId5" Type="http://schemas.openxmlformats.org/officeDocument/2006/relationships/image" Target="../media/image15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15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Relationship Id="rId4" Type="http://schemas.openxmlformats.org/officeDocument/2006/relationships/image" Target="../media/image61.png"/><Relationship Id="rId5" Type="http://schemas.openxmlformats.org/officeDocument/2006/relationships/image" Target="../media/image1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Relationship Id="rId4" Type="http://schemas.openxmlformats.org/officeDocument/2006/relationships/image" Target="../media/image60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Relationship Id="rId4" Type="http://schemas.openxmlformats.org/officeDocument/2006/relationships/image" Target="../media/image11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Relationship Id="rId4" Type="http://schemas.openxmlformats.org/officeDocument/2006/relationships/image" Target="../media/image53.png"/><Relationship Id="rId5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Relationship Id="rId4" Type="http://schemas.openxmlformats.org/officeDocument/2006/relationships/image" Target="../media/image11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9.png"/><Relationship Id="rId4" Type="http://schemas.openxmlformats.org/officeDocument/2006/relationships/image" Target="../media/image19.png"/><Relationship Id="rId5" Type="http://schemas.openxmlformats.org/officeDocument/2006/relationships/image" Target="../media/image5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3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png"/><Relationship Id="rId4" Type="http://schemas.openxmlformats.org/officeDocument/2006/relationships/image" Target="../media/image69.png"/><Relationship Id="rId5" Type="http://schemas.openxmlformats.org/officeDocument/2006/relationships/image" Target="../media/image15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5.png"/><Relationship Id="rId4" Type="http://schemas.openxmlformats.org/officeDocument/2006/relationships/image" Target="../media/image41.png"/><Relationship Id="rId5" Type="http://schemas.openxmlformats.org/officeDocument/2006/relationships/image" Target="../media/image15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6.png"/><Relationship Id="rId4" Type="http://schemas.openxmlformats.org/officeDocument/2006/relationships/image" Target="../media/image74.png"/><Relationship Id="rId5" Type="http://schemas.openxmlformats.org/officeDocument/2006/relationships/image" Target="../media/image15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5.png"/><Relationship Id="rId4" Type="http://schemas.openxmlformats.org/officeDocument/2006/relationships/image" Target="../media/image67.png"/><Relationship Id="rId5" Type="http://schemas.openxmlformats.org/officeDocument/2006/relationships/image" Target="../media/image15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3.png"/><Relationship Id="rId4" Type="http://schemas.openxmlformats.org/officeDocument/2006/relationships/image" Target="../media/image40.png"/><Relationship Id="rId5" Type="http://schemas.openxmlformats.org/officeDocument/2006/relationships/image" Target="../media/image15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1.png"/><Relationship Id="rId4" Type="http://schemas.openxmlformats.org/officeDocument/2006/relationships/image" Target="../media/image42.png"/><Relationship Id="rId5" Type="http://schemas.openxmlformats.org/officeDocument/2006/relationships/image" Target="../media/image15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0.png"/><Relationship Id="rId4" Type="http://schemas.openxmlformats.org/officeDocument/2006/relationships/image" Target="../media/image86.png"/><Relationship Id="rId5" Type="http://schemas.openxmlformats.org/officeDocument/2006/relationships/image" Target="../media/image15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7.png"/><Relationship Id="rId4" Type="http://schemas.openxmlformats.org/officeDocument/2006/relationships/image" Target="../media/image48.png"/><Relationship Id="rId5" Type="http://schemas.openxmlformats.org/officeDocument/2006/relationships/image" Target="../media/image15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8.png"/><Relationship Id="rId4" Type="http://schemas.openxmlformats.org/officeDocument/2006/relationships/image" Target="../media/image80.png"/><Relationship Id="rId5" Type="http://schemas.openxmlformats.org/officeDocument/2006/relationships/image" Target="../media/image15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2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6.png"/><Relationship Id="rId4" Type="http://schemas.openxmlformats.org/officeDocument/2006/relationships/image" Target="../media/image79.png"/><Relationship Id="rId5" Type="http://schemas.openxmlformats.org/officeDocument/2006/relationships/image" Target="../media/image7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9.png"/><Relationship Id="rId7" Type="http://schemas.openxmlformats.org/officeDocument/2006/relationships/image" Target="../media/image8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7.png"/><Relationship Id="rId4" Type="http://schemas.openxmlformats.org/officeDocument/2006/relationships/image" Target="../media/image9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2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1.png"/><Relationship Id="rId4" Type="http://schemas.openxmlformats.org/officeDocument/2006/relationships/image" Target="../media/image91.png"/><Relationship Id="rId9" Type="http://schemas.openxmlformats.org/officeDocument/2006/relationships/image" Target="../media/image90.png"/><Relationship Id="rId5" Type="http://schemas.openxmlformats.org/officeDocument/2006/relationships/image" Target="../media/image85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5.png"/></Relationships>
</file>

<file path=ppt/slides/_rels/slide7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7.png"/><Relationship Id="rId10" Type="http://schemas.openxmlformats.org/officeDocument/2006/relationships/image" Target="../media/image103.png"/><Relationship Id="rId13" Type="http://schemas.openxmlformats.org/officeDocument/2006/relationships/image" Target="../media/image111.png"/><Relationship Id="rId12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108.png"/><Relationship Id="rId15" Type="http://schemas.openxmlformats.org/officeDocument/2006/relationships/image" Target="../media/image105.png"/><Relationship Id="rId14" Type="http://schemas.openxmlformats.org/officeDocument/2006/relationships/image" Target="../media/image100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2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4.png"/><Relationship Id="rId4" Type="http://schemas.openxmlformats.org/officeDocument/2006/relationships/image" Target="../media/image106.png"/><Relationship Id="rId5" Type="http://schemas.openxmlformats.org/officeDocument/2006/relationships/image" Target="../media/image110.png"/><Relationship Id="rId6" Type="http://schemas.openxmlformats.org/officeDocument/2006/relationships/image" Target="../media/image109.png"/><Relationship Id="rId7" Type="http://schemas.openxmlformats.org/officeDocument/2006/relationships/image" Target="../media/image139.png"/><Relationship Id="rId8" Type="http://schemas.openxmlformats.org/officeDocument/2006/relationships/image" Target="../media/image13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3.png"/><Relationship Id="rId4" Type="http://schemas.openxmlformats.org/officeDocument/2006/relationships/image" Target="../media/image116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27.png"/><Relationship Id="rId8" Type="http://schemas.openxmlformats.org/officeDocument/2006/relationships/image" Target="../media/image1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2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5.png"/><Relationship Id="rId4" Type="http://schemas.openxmlformats.org/officeDocument/2006/relationships/image" Target="../media/image11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2.png"/><Relationship Id="rId4" Type="http://schemas.openxmlformats.org/officeDocument/2006/relationships/image" Target="../media/image121.png"/><Relationship Id="rId5" Type="http://schemas.openxmlformats.org/officeDocument/2006/relationships/image" Target="../media/image120.png"/><Relationship Id="rId6" Type="http://schemas.openxmlformats.org/officeDocument/2006/relationships/image" Target="../media/image12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8.png"/><Relationship Id="rId4" Type="http://schemas.openxmlformats.org/officeDocument/2006/relationships/image" Target="../media/image120.png"/><Relationship Id="rId5" Type="http://schemas.openxmlformats.org/officeDocument/2006/relationships/image" Target="../media/image12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2.jpg"/></Relationships>
</file>

<file path=ppt/slides/_rels/slide8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35.png"/><Relationship Id="rId5" Type="http://schemas.openxmlformats.org/officeDocument/2006/relationships/image" Target="../media/image13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2.png"/><Relationship Id="rId4" Type="http://schemas.openxmlformats.org/officeDocument/2006/relationships/image" Target="../media/image136.png"/><Relationship Id="rId5" Type="http://schemas.openxmlformats.org/officeDocument/2006/relationships/image" Target="../media/image133.png"/><Relationship Id="rId6" Type="http://schemas.openxmlformats.org/officeDocument/2006/relationships/image" Target="../media/image1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понятия машинного обучения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Михаил Коротеев, январь 2022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Финансовый университет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chemeClr val="hlink"/>
                </a:solidFill>
                <a:hlinkClick r:id="rId3"/>
              </a:rPr>
              <a:t>mvkoroteev@fa.ru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chemeClr val="hlink"/>
                </a:solidFill>
                <a:hlinkClick r:id="rId4"/>
              </a:rPr>
              <a:t>koroteev.site/ml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Главные вопросы ML</a:t>
            </a:r>
            <a:endParaRPr/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Какое количество и какой информации необходимо для обучения?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Какие данные лучше выбирать для обучения и почему?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Какой алгоритм решает поставленную задачу наилучшим образом?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Как свести какую-либо задач обучения к аппроксимации или оптимизации некоторой функции?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 rotWithShape="1">
          <a:blip r:embed="rId3">
            <a:alphaModFix/>
          </a:blip>
          <a:srcRect b="13416" l="21593" r="22509" t="12332"/>
          <a:stretch/>
        </p:blipFill>
        <p:spPr>
          <a:xfrm>
            <a:off x="1812525" y="509825"/>
            <a:ext cx="5518949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Supervised vs unsupervised learning</a:t>
            </a:r>
            <a:endParaRPr/>
          </a:p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labeled and unlabeled data (размеченные и неразмеченные данные)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partially labeled data (частично размеченные данные)</a:t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900" y="1214438"/>
            <a:ext cx="6172200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Параметрические модели</a:t>
            </a:r>
            <a:endParaRPr b="1"/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Параметрические модели</a:t>
            </a:r>
            <a:endParaRPr b="1"/>
          </a:p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 rotWithShape="1">
          <a:blip r:embed="rId3">
            <a:alphaModFix/>
          </a:blip>
          <a:srcRect b="7456" l="9127" r="8493" t="11400"/>
          <a:stretch/>
        </p:blipFill>
        <p:spPr>
          <a:xfrm>
            <a:off x="5119700" y="0"/>
            <a:ext cx="4024301" cy="26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Параметрические модели</a:t>
            </a:r>
            <a:endParaRPr b="1"/>
          </a:p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487680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8"/>
          <p:cNvPicPr preferRelativeResize="0"/>
          <p:nvPr/>
        </p:nvPicPr>
        <p:blipFill rotWithShape="1">
          <a:blip r:embed="rId4">
            <a:alphaModFix/>
          </a:blip>
          <a:srcRect b="7456" l="9127" r="8493" t="11400"/>
          <a:stretch/>
        </p:blipFill>
        <p:spPr>
          <a:xfrm>
            <a:off x="5119700" y="0"/>
            <a:ext cx="4024301" cy="26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Параметрические модели</a:t>
            </a:r>
            <a:endParaRPr b="1"/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487680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b="7456" l="9127" r="8493" t="11400"/>
          <a:stretch/>
        </p:blipFill>
        <p:spPr>
          <a:xfrm>
            <a:off x="5119700" y="0"/>
            <a:ext cx="4024301" cy="26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 rotWithShape="1">
          <a:blip r:embed="rId5">
            <a:alphaModFix/>
          </a:blip>
          <a:srcRect b="10517" l="6003" r="4663" t="14141"/>
          <a:stretch/>
        </p:blipFill>
        <p:spPr>
          <a:xfrm>
            <a:off x="526032" y="2771725"/>
            <a:ext cx="3436994" cy="23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Параметрические модели</a:t>
            </a:r>
            <a:endParaRPr b="1"/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487680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4">
            <a:alphaModFix/>
          </a:blip>
          <a:srcRect b="7456" l="9127" r="8493" t="11400"/>
          <a:stretch/>
        </p:blipFill>
        <p:spPr>
          <a:xfrm>
            <a:off x="5119700" y="0"/>
            <a:ext cx="4024301" cy="26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5">
            <a:alphaModFix/>
          </a:blip>
          <a:srcRect b="10517" l="6003" r="4663" t="14141"/>
          <a:stretch/>
        </p:blipFill>
        <p:spPr>
          <a:xfrm>
            <a:off x="526032" y="2771725"/>
            <a:ext cx="3436994" cy="2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 rotWithShape="1">
          <a:blip r:embed="rId6">
            <a:alphaModFix/>
          </a:blip>
          <a:srcRect b="0" l="0" r="0" t="14332"/>
          <a:stretch/>
        </p:blipFill>
        <p:spPr>
          <a:xfrm>
            <a:off x="4031975" y="3256850"/>
            <a:ext cx="5112025" cy="18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Cost function (функция ошибки, потерь)</a:t>
            </a:r>
            <a:endParaRPr/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Как определить, хорошо ли модель описывает данные?</a:t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b="7456" l="9127" r="8493" t="11400"/>
          <a:stretch/>
        </p:blipFill>
        <p:spPr>
          <a:xfrm>
            <a:off x="1081142" y="1926050"/>
            <a:ext cx="6981709" cy="32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Cost function</a:t>
            </a:r>
            <a:endParaRPr/>
          </a:p>
        </p:txBody>
      </p:sp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942" y="0"/>
            <a:ext cx="3801708" cy="25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чем заключается процесс обучения?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Cost function</a:t>
            </a:r>
            <a:endParaRPr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942" y="0"/>
            <a:ext cx="3801708" cy="25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055" y="2552975"/>
            <a:ext cx="2934245" cy="25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Cost function</a:t>
            </a:r>
            <a:endParaRPr/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942" y="0"/>
            <a:ext cx="3801708" cy="25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017725"/>
            <a:ext cx="3857625" cy="3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055" y="2552975"/>
            <a:ext cx="2934245" cy="25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 txBox="1"/>
          <p:nvPr/>
        </p:nvSpPr>
        <p:spPr>
          <a:xfrm>
            <a:off x="4038500" y="4103950"/>
            <a:ext cx="365700" cy="54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θ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 эффективности</a:t>
            </a:r>
            <a:endParaRPr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Метрики эффективности</a:t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675" y="0"/>
            <a:ext cx="3399324" cy="30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Метрики эффективности</a:t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225" y="2882150"/>
            <a:ext cx="5251776" cy="2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675" y="0"/>
            <a:ext cx="3399324" cy="30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Метрики эффективности</a:t>
            </a:r>
            <a:endParaRPr/>
          </a:p>
        </p:txBody>
      </p:sp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ошибки: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аналитическая и гладкая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вычислительно простая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идеале - унимодальная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225" y="2882150"/>
            <a:ext cx="5251776" cy="2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675" y="0"/>
            <a:ext cx="3399324" cy="30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Метрики эффективности</a:t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ошибки: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аналитическая и гладкая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вычислительно простая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идеале - унимодальная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Метрики эффективности: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интерпретируемые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натуральные единицы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зависят от задачи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может быть несколько</a:t>
            </a:r>
            <a:endParaRPr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225" y="2882150"/>
            <a:ext cx="5251776" cy="2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675" y="0"/>
            <a:ext cx="3399324" cy="30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/>
        </p:nvSpPr>
        <p:spPr>
          <a:xfrm>
            <a:off x="4191000" y="666750"/>
            <a:ext cx="49530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ru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Парная линейная регрессия</a:t>
            </a:r>
            <a:endParaRPr sz="4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5" name="Google Shape;245;p40"/>
          <p:cNvCxnSpPr/>
          <p:nvPr/>
        </p:nvCxnSpPr>
        <p:spPr>
          <a:xfrm>
            <a:off x="4224865" y="2150528"/>
            <a:ext cx="4297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246" name="Google Shape;246;p40"/>
          <p:cNvSpPr txBox="1"/>
          <p:nvPr>
            <p:ph type="ctrTitle"/>
          </p:nvPr>
        </p:nvSpPr>
        <p:spPr>
          <a:xfrm>
            <a:off x="4224865" y="2241561"/>
            <a:ext cx="44958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None/>
            </a:pPr>
            <a:r>
              <a:rPr lang="ru" sz="5400">
                <a:solidFill>
                  <a:srgbClr val="3F3F3F"/>
                </a:solidFill>
              </a:rPr>
              <a:t>Постановка задачи</a:t>
            </a:r>
            <a:endParaRPr sz="5400">
              <a:solidFill>
                <a:srgbClr val="3F3F3F"/>
              </a:solidFill>
            </a:endParaRPr>
          </a:p>
        </p:txBody>
      </p:sp>
      <p:pic>
        <p:nvPicPr>
          <p:cNvPr descr="C:\Users\ang\Desktop\iStock_000012344803Large.jpg" id="247" name="Google Shape;247;p40"/>
          <p:cNvPicPr preferRelativeResize="0"/>
          <p:nvPr/>
        </p:nvPicPr>
        <p:blipFill rotWithShape="1">
          <a:blip r:embed="rId3">
            <a:alphaModFix/>
          </a:blip>
          <a:srcRect b="7244" l="0" r="0" t="0"/>
          <a:stretch/>
        </p:blipFill>
        <p:spPr>
          <a:xfrm>
            <a:off x="685800" y="361950"/>
            <a:ext cx="3200399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0"/>
          <p:cNvSpPr txBox="1"/>
          <p:nvPr/>
        </p:nvSpPr>
        <p:spPr>
          <a:xfrm>
            <a:off x="838200" y="3867150"/>
            <a:ext cx="2895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b="0" i="0" lang="ru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40"/>
          <p:cNvSpPr/>
          <p:nvPr/>
        </p:nvSpPr>
        <p:spPr>
          <a:xfrm>
            <a:off x="8153400" y="4705350"/>
            <a:ext cx="990600" cy="43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7052" y="133350"/>
            <a:ext cx="53187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7052" y="133350"/>
            <a:ext cx="53187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453425" y="209550"/>
            <a:ext cx="25491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Цена недвижимости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(Portland, OR)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1"/>
          <p:cNvSpPr txBox="1"/>
          <p:nvPr/>
        </p:nvSpPr>
        <p:spPr>
          <a:xfrm>
            <a:off x="1828800" y="1575546"/>
            <a:ext cx="1575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Цена, тыс $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1"/>
          <p:cNvSpPr txBox="1"/>
          <p:nvPr/>
        </p:nvSpPr>
        <p:spPr>
          <a:xfrm>
            <a:off x="5309201" y="2800350"/>
            <a:ext cx="239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Площадь (фт</a:t>
            </a:r>
            <a:r>
              <a:rPr baseline="30000"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41"/>
          <p:cNvSpPr txBox="1"/>
          <p:nvPr/>
        </p:nvSpPr>
        <p:spPr>
          <a:xfrm>
            <a:off x="304800" y="3270945"/>
            <a:ext cx="40005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Обучение с учителем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обучающей выборке даны “правильные ответы”.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4267200" y="3270945"/>
            <a:ext cx="4114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Задача регрессии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Предсказание непрерывной величины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" name="Google Shape;261;p41"/>
          <p:cNvCxnSpPr/>
          <p:nvPr/>
        </p:nvCxnSpPr>
        <p:spPr>
          <a:xfrm>
            <a:off x="4114800" y="3347145"/>
            <a:ext cx="0" cy="15105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/>
        </p:nvSpPr>
        <p:spPr>
          <a:xfrm>
            <a:off x="453427" y="2495550"/>
            <a:ext cx="83547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Обозначения: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1"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Количество обучающих примеров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1"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“входные” переменные / признаки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1"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“выходные” переменные / “целевая” переменная</a:t>
            </a:r>
            <a:endParaRPr/>
          </a:p>
        </p:txBody>
      </p:sp>
      <p:graphicFrame>
        <p:nvGraphicFramePr>
          <p:cNvPr id="267" name="Google Shape;267;p42"/>
          <p:cNvGraphicFramePr/>
          <p:nvPr/>
        </p:nvGraphicFramePr>
        <p:xfrm>
          <a:off x="3276600" y="20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{B747F467-60B4-4730-A1D5-91B9E23236E7}</a:tableStyleId>
              </a:tblPr>
              <a:tblGrid>
                <a:gridCol w="2391100"/>
                <a:gridCol w="2942900"/>
              </a:tblGrid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2400" u="none" cap="none" strike="noStrike"/>
                        <a:t>Size in feet</a:t>
                      </a:r>
                      <a:r>
                        <a:rPr b="1" baseline="30000" lang="ru" sz="2400" u="none" cap="none" strike="noStrike"/>
                        <a:t>2</a:t>
                      </a:r>
                      <a:r>
                        <a:rPr b="1" lang="ru" sz="2400" u="none" cap="none" strike="noStrike"/>
                        <a:t> (</a:t>
                      </a:r>
                      <a:r>
                        <a:rPr b="0" lang="ru" sz="2400" u="none" cap="none" strike="noStrike"/>
                        <a:t>x</a:t>
                      </a:r>
                      <a:r>
                        <a:rPr b="1" lang="ru" sz="2400" u="none" cap="none" strike="noStrike"/>
                        <a:t>)</a:t>
                      </a:r>
                      <a:endParaRPr b="1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2400" u="none" cap="none" strike="noStrike"/>
                        <a:t>Price ($) in 1000's (</a:t>
                      </a:r>
                      <a:r>
                        <a:rPr b="0" lang="ru" sz="2400" u="none" cap="none" strike="noStrike"/>
                        <a:t>y</a:t>
                      </a:r>
                      <a:r>
                        <a:rPr b="1" lang="ru" sz="2400" u="none" cap="none" strike="noStrike"/>
                        <a:t>)</a:t>
                      </a:r>
                      <a:endParaRPr b="1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u="none" cap="none" strike="noStrike"/>
                        <a:t>2104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91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u="none" cap="none" strike="noStrike"/>
                        <a:t>1416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u="none" cap="none" strike="noStrike"/>
                        <a:t>232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1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u="none" cap="none" strike="noStrike"/>
                        <a:t>1534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u="none" cap="none" strike="noStrike"/>
                        <a:t>315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1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u="none" cap="none" strike="noStrike"/>
                        <a:t>852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u="none" cap="none" strike="noStrike"/>
                        <a:t>178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1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u="none" cap="none" strike="noStrike"/>
                        <a:t>…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u="none" cap="none" strike="noStrike"/>
                        <a:t>…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268" name="Google Shape;268;p42"/>
          <p:cNvSpPr txBox="1"/>
          <p:nvPr/>
        </p:nvSpPr>
        <p:spPr>
          <a:xfrm>
            <a:off x="453422" y="209550"/>
            <a:ext cx="23520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Обучающий набор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(Portland, OR)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Определение обучения по прецедентам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37373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Говорят, что компьютерная программа обучается на основе опыта E по отношению к некоторому классу задач T и меры качества P, если качество решения задач из T, измеренное на основе P, улучшается с приобретением опыта E.</a:t>
            </a:r>
            <a:endParaRPr sz="3000">
              <a:solidFill>
                <a:srgbClr val="37373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3000">
                <a:solidFill>
                  <a:srgbClr val="37373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Т. Митчелл</a:t>
            </a:r>
            <a:endParaRPr sz="3000">
              <a:solidFill>
                <a:srgbClr val="37373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p43"/>
          <p:cNvCxnSpPr/>
          <p:nvPr/>
        </p:nvCxnSpPr>
        <p:spPr>
          <a:xfrm>
            <a:off x="4800600" y="438150"/>
            <a:ext cx="0" cy="41148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43"/>
          <p:cNvSpPr/>
          <p:nvPr/>
        </p:nvSpPr>
        <p:spPr>
          <a:xfrm>
            <a:off x="1048288" y="399486"/>
            <a:ext cx="2533200" cy="609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0F2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Обучающая выборка</a:t>
            </a:r>
            <a:endParaRPr sz="1000"/>
          </a:p>
        </p:txBody>
      </p:sp>
      <p:sp>
        <p:nvSpPr>
          <p:cNvPr id="275" name="Google Shape;275;p43"/>
          <p:cNvSpPr/>
          <p:nvPr/>
        </p:nvSpPr>
        <p:spPr>
          <a:xfrm>
            <a:off x="743488" y="1618686"/>
            <a:ext cx="3142800" cy="5865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0F2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Алгоритм обучения</a:t>
            </a:r>
            <a:endParaRPr/>
          </a:p>
        </p:txBody>
      </p:sp>
      <p:sp>
        <p:nvSpPr>
          <p:cNvPr id="276" name="Google Shape;276;p43"/>
          <p:cNvSpPr/>
          <p:nvPr/>
        </p:nvSpPr>
        <p:spPr>
          <a:xfrm>
            <a:off x="1933844" y="2837886"/>
            <a:ext cx="762000" cy="5865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0F2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277" name="Google Shape;277;p43"/>
          <p:cNvSpPr txBox="1"/>
          <p:nvPr/>
        </p:nvSpPr>
        <p:spPr>
          <a:xfrm>
            <a:off x="0" y="2807553"/>
            <a:ext cx="1143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Площадь дома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43"/>
          <p:cNvSpPr txBox="1"/>
          <p:nvPr/>
        </p:nvSpPr>
        <p:spPr>
          <a:xfrm>
            <a:off x="3352800" y="2807553"/>
            <a:ext cx="1447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Предсказанная цена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9" name="Google Shape;279;p43"/>
          <p:cNvCxnSpPr>
            <a:stCxn id="274" idx="2"/>
            <a:endCxn id="275" idx="0"/>
          </p:cNvCxnSpPr>
          <p:nvPr/>
        </p:nvCxnSpPr>
        <p:spPr>
          <a:xfrm>
            <a:off x="2314888" y="1009086"/>
            <a:ext cx="0" cy="609600"/>
          </a:xfrm>
          <a:prstGeom prst="straightConnector1">
            <a:avLst/>
          </a:prstGeom>
          <a:noFill/>
          <a:ln cap="flat" cmpd="sng" w="57150">
            <a:solidFill>
              <a:srgbClr val="0F243E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280" name="Google Shape;280;p43"/>
          <p:cNvCxnSpPr>
            <a:stCxn id="275" idx="2"/>
            <a:endCxn id="276" idx="0"/>
          </p:cNvCxnSpPr>
          <p:nvPr/>
        </p:nvCxnSpPr>
        <p:spPr>
          <a:xfrm>
            <a:off x="2314888" y="2205186"/>
            <a:ext cx="0" cy="632700"/>
          </a:xfrm>
          <a:prstGeom prst="straightConnector1">
            <a:avLst/>
          </a:prstGeom>
          <a:noFill/>
          <a:ln cap="flat" cmpd="sng" w="57150">
            <a:solidFill>
              <a:srgbClr val="0F243E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281" name="Google Shape;281;p43"/>
          <p:cNvCxnSpPr>
            <a:endCxn id="276" idx="1"/>
          </p:cNvCxnSpPr>
          <p:nvPr/>
        </p:nvCxnSpPr>
        <p:spPr>
          <a:xfrm>
            <a:off x="1143044" y="3131136"/>
            <a:ext cx="790800" cy="0"/>
          </a:xfrm>
          <a:prstGeom prst="straightConnector1">
            <a:avLst/>
          </a:prstGeom>
          <a:noFill/>
          <a:ln cap="flat" cmpd="sng" w="57150">
            <a:solidFill>
              <a:srgbClr val="0F243E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282" name="Google Shape;282;p43"/>
          <p:cNvCxnSpPr>
            <a:stCxn id="276" idx="3"/>
          </p:cNvCxnSpPr>
          <p:nvPr/>
        </p:nvCxnSpPr>
        <p:spPr>
          <a:xfrm>
            <a:off x="2695844" y="3131136"/>
            <a:ext cx="733200" cy="0"/>
          </a:xfrm>
          <a:prstGeom prst="straightConnector1">
            <a:avLst/>
          </a:prstGeom>
          <a:noFill/>
          <a:ln cap="flat" cmpd="sng" w="57150">
            <a:solidFill>
              <a:srgbClr val="0F243E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283" name="Google Shape;283;p43"/>
          <p:cNvSpPr txBox="1"/>
          <p:nvPr/>
        </p:nvSpPr>
        <p:spPr>
          <a:xfrm>
            <a:off x="5257800" y="438150"/>
            <a:ext cx="336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Представление модели (гипотезы) </a:t>
            </a:r>
            <a:r>
              <a:rPr b="1" i="1"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?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4800600" y="3867150"/>
            <a:ext cx="4343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Линейная регрессия с одной переменной.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Парная линейная регрессия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3"/>
          <p:cNvSpPr txBox="1"/>
          <p:nvPr/>
        </p:nvSpPr>
        <p:spPr>
          <a:xfrm>
            <a:off x="5262125" y="1499400"/>
            <a:ext cx="34734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0281" y="1975575"/>
            <a:ext cx="3377082" cy="469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44"/>
          <p:cNvCxnSpPr/>
          <p:nvPr/>
        </p:nvCxnSpPr>
        <p:spPr>
          <a:xfrm>
            <a:off x="4224865" y="2150528"/>
            <a:ext cx="4297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293" name="Google Shape;293;p44"/>
          <p:cNvSpPr txBox="1"/>
          <p:nvPr>
            <p:ph type="ctrTitle"/>
          </p:nvPr>
        </p:nvSpPr>
        <p:spPr>
          <a:xfrm>
            <a:off x="4191000" y="2190750"/>
            <a:ext cx="44958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3846"/>
              <a:buFont typeface="Calibri"/>
              <a:buNone/>
            </a:pPr>
            <a:r>
              <a:rPr lang="ru">
                <a:solidFill>
                  <a:srgbClr val="3F3F3F"/>
                </a:solidFill>
              </a:rPr>
              <a:t>Функция ошибки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descr="C:\Users\ang\Desktop\iStock_000012344803Large.jpg" id="294" name="Google Shape;294;p44"/>
          <p:cNvPicPr preferRelativeResize="0"/>
          <p:nvPr/>
        </p:nvPicPr>
        <p:blipFill rotWithShape="1">
          <a:blip r:embed="rId3">
            <a:alphaModFix/>
          </a:blip>
          <a:srcRect b="7244" l="0" r="0" t="0"/>
          <a:stretch/>
        </p:blipFill>
        <p:spPr>
          <a:xfrm>
            <a:off x="685800" y="361950"/>
            <a:ext cx="3200399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4"/>
          <p:cNvSpPr txBox="1"/>
          <p:nvPr/>
        </p:nvSpPr>
        <p:spPr>
          <a:xfrm>
            <a:off x="838200" y="3867150"/>
            <a:ext cx="2895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b="0" i="0" lang="ru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4191000" y="666750"/>
            <a:ext cx="49530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ru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Парная линейная регрессия</a:t>
            </a:r>
            <a:endParaRPr sz="4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4"/>
          <p:cNvSpPr/>
          <p:nvPr/>
        </p:nvSpPr>
        <p:spPr>
          <a:xfrm>
            <a:off x="8153400" y="4705350"/>
            <a:ext cx="990600" cy="43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/>
        </p:nvSpPr>
        <p:spPr>
          <a:xfrm>
            <a:off x="1066800" y="4196775"/>
            <a:ext cx="3766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 подобрать     ?</a:t>
            </a:r>
            <a:endParaRPr/>
          </a:p>
        </p:txBody>
      </p:sp>
      <p:sp>
        <p:nvSpPr>
          <p:cNvPr id="303" name="Google Shape;303;p45"/>
          <p:cNvSpPr txBox="1"/>
          <p:nvPr/>
        </p:nvSpPr>
        <p:spPr>
          <a:xfrm>
            <a:off x="381000" y="249019"/>
            <a:ext cx="2427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Set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5119" y="3028950"/>
            <a:ext cx="3377082" cy="46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7290" y="3616264"/>
            <a:ext cx="315615" cy="40328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5"/>
          <p:cNvSpPr txBox="1"/>
          <p:nvPr/>
        </p:nvSpPr>
        <p:spPr>
          <a:xfrm>
            <a:off x="457200" y="2943116"/>
            <a:ext cx="2143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Модель: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5"/>
          <p:cNvSpPr txBox="1"/>
          <p:nvPr/>
        </p:nvSpPr>
        <p:spPr>
          <a:xfrm>
            <a:off x="1741400" y="3581375"/>
            <a:ext cx="2908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Параметры</a:t>
            </a:r>
            <a:endParaRPr/>
          </a:p>
        </p:txBody>
      </p:sp>
      <p:pic>
        <p:nvPicPr>
          <p:cNvPr id="308" name="Google Shape;30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7140" y="4302064"/>
            <a:ext cx="315615" cy="4032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9" name="Google Shape;309;p45"/>
          <p:cNvGraphicFramePr/>
          <p:nvPr/>
        </p:nvGraphicFramePr>
        <p:xfrm>
          <a:off x="3276600" y="20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{B747F467-60B4-4730-A1D5-91B9E23236E7}</a:tableStyleId>
              </a:tblPr>
              <a:tblGrid>
                <a:gridCol w="2391100"/>
                <a:gridCol w="2942900"/>
              </a:tblGrid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2400" u="none" cap="none" strike="noStrike"/>
                        <a:t>Size in feet</a:t>
                      </a:r>
                      <a:r>
                        <a:rPr b="1" baseline="30000" lang="ru" sz="2400" u="none" cap="none" strike="noStrike"/>
                        <a:t>2</a:t>
                      </a:r>
                      <a:r>
                        <a:rPr b="1" lang="ru" sz="2400" u="none" cap="none" strike="noStrike"/>
                        <a:t> (</a:t>
                      </a:r>
                      <a:r>
                        <a:rPr b="0" lang="ru" sz="2400" u="none" cap="none" strike="noStrike"/>
                        <a:t>x</a:t>
                      </a:r>
                      <a:r>
                        <a:rPr b="1" lang="ru" sz="2400" u="none" cap="none" strike="noStrike"/>
                        <a:t>)</a:t>
                      </a:r>
                      <a:endParaRPr b="1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2400" u="none" cap="none" strike="noStrike"/>
                        <a:t>Price ($) in 1000's (</a:t>
                      </a:r>
                      <a:r>
                        <a:rPr b="0" lang="ru" sz="2400" u="none" cap="none" strike="noStrike"/>
                        <a:t>y</a:t>
                      </a:r>
                      <a:r>
                        <a:rPr b="1" lang="ru" sz="2400" u="none" cap="none" strike="noStrike"/>
                        <a:t>)</a:t>
                      </a:r>
                      <a:endParaRPr b="1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u="none" cap="none" strike="noStrike"/>
                        <a:t>2104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91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u="none" cap="none" strike="noStrike"/>
                        <a:t>1416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u="none" cap="none" strike="noStrike"/>
                        <a:t>232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1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u="none" cap="none" strike="noStrike"/>
                        <a:t>1534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u="none" cap="none" strike="noStrike"/>
                        <a:t>315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1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u="none" cap="none" strike="noStrike"/>
                        <a:t>852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u="none" cap="none" strike="noStrike"/>
                        <a:t>178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1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u="none" cap="none" strike="noStrike"/>
                        <a:t>…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u="none" cap="none" strike="noStrike"/>
                        <a:t>…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" name="Google Shape;314;p46"/>
          <p:cNvCxnSpPr/>
          <p:nvPr/>
        </p:nvCxnSpPr>
        <p:spPr>
          <a:xfrm rot="10800000">
            <a:off x="858666" y="433686"/>
            <a:ext cx="0" cy="2133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15" name="Google Shape;315;p46"/>
          <p:cNvCxnSpPr/>
          <p:nvPr/>
        </p:nvCxnSpPr>
        <p:spPr>
          <a:xfrm>
            <a:off x="630066" y="2338685"/>
            <a:ext cx="2971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16" name="Google Shape;316;p46"/>
          <p:cNvSpPr txBox="1"/>
          <p:nvPr/>
        </p:nvSpPr>
        <p:spPr>
          <a:xfrm>
            <a:off x="534538" y="1119485"/>
            <a:ext cx="3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317" name="Google Shape;317;p46"/>
          <p:cNvSpPr txBox="1"/>
          <p:nvPr/>
        </p:nvSpPr>
        <p:spPr>
          <a:xfrm>
            <a:off x="2001666" y="2262485"/>
            <a:ext cx="31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46"/>
          <p:cNvGrpSpPr/>
          <p:nvPr/>
        </p:nvGrpSpPr>
        <p:grpSpPr>
          <a:xfrm>
            <a:off x="1010997" y="984176"/>
            <a:ext cx="1811731" cy="1108874"/>
            <a:chOff x="1981131" y="760041"/>
            <a:chExt cx="1811731" cy="1108874"/>
          </a:xfrm>
        </p:grpSpPr>
        <p:grpSp>
          <p:nvGrpSpPr>
            <p:cNvPr id="319" name="Google Shape;319;p46"/>
            <p:cNvGrpSpPr/>
            <p:nvPr/>
          </p:nvGrpSpPr>
          <p:grpSpPr>
            <a:xfrm flipH="1" rot="10800000">
              <a:off x="1981131" y="1733584"/>
              <a:ext cx="135331" cy="135331"/>
              <a:chOff x="5370863" y="1729085"/>
              <a:chExt cx="914400" cy="914400"/>
            </a:xfrm>
          </p:grpSpPr>
          <p:cxnSp>
            <p:nvCxnSpPr>
              <p:cNvPr id="320" name="Google Shape;320;p4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1" name="Google Shape;321;p4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22" name="Google Shape;322;p46"/>
            <p:cNvGrpSpPr/>
            <p:nvPr/>
          </p:nvGrpSpPr>
          <p:grpSpPr>
            <a:xfrm flipH="1" rot="10800000">
              <a:off x="2438331" y="1675807"/>
              <a:ext cx="135331" cy="135331"/>
              <a:chOff x="5370863" y="1729085"/>
              <a:chExt cx="914400" cy="914400"/>
            </a:xfrm>
          </p:grpSpPr>
          <p:cxnSp>
            <p:nvCxnSpPr>
              <p:cNvPr id="323" name="Google Shape;323;p4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4" name="Google Shape;324;p4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25" name="Google Shape;325;p46"/>
            <p:cNvGrpSpPr/>
            <p:nvPr/>
          </p:nvGrpSpPr>
          <p:grpSpPr>
            <a:xfrm flipH="1" rot="10800000">
              <a:off x="2535704" y="1358649"/>
              <a:ext cx="135331" cy="135331"/>
              <a:chOff x="5370863" y="1729085"/>
              <a:chExt cx="914400" cy="914400"/>
            </a:xfrm>
          </p:grpSpPr>
          <p:cxnSp>
            <p:nvCxnSpPr>
              <p:cNvPr id="326" name="Google Shape;326;p4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7" name="Google Shape;327;p4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28" name="Google Shape;328;p46"/>
            <p:cNvGrpSpPr/>
            <p:nvPr/>
          </p:nvGrpSpPr>
          <p:grpSpPr>
            <a:xfrm flipH="1" rot="10800000">
              <a:off x="3062917" y="1276384"/>
              <a:ext cx="135331" cy="135331"/>
              <a:chOff x="5370863" y="1729085"/>
              <a:chExt cx="914400" cy="914400"/>
            </a:xfrm>
          </p:grpSpPr>
          <p:cxnSp>
            <p:nvCxnSpPr>
              <p:cNvPr id="329" name="Google Shape;329;p4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0" name="Google Shape;330;p4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31" name="Google Shape;331;p46"/>
            <p:cNvGrpSpPr/>
            <p:nvPr/>
          </p:nvGrpSpPr>
          <p:grpSpPr>
            <a:xfrm flipH="1" rot="10800000">
              <a:off x="3428931" y="1058544"/>
              <a:ext cx="135331" cy="135331"/>
              <a:chOff x="5370863" y="1729085"/>
              <a:chExt cx="914400" cy="914400"/>
            </a:xfrm>
          </p:grpSpPr>
          <p:cxnSp>
            <p:nvCxnSpPr>
              <p:cNvPr id="332" name="Google Shape;332;p4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3" name="Google Shape;333;p4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34" name="Google Shape;334;p46"/>
            <p:cNvGrpSpPr/>
            <p:nvPr/>
          </p:nvGrpSpPr>
          <p:grpSpPr>
            <a:xfrm flipH="1" rot="10800000">
              <a:off x="3657531" y="760041"/>
              <a:ext cx="135331" cy="135331"/>
              <a:chOff x="5370863" y="1729085"/>
              <a:chExt cx="914400" cy="914400"/>
            </a:xfrm>
          </p:grpSpPr>
          <p:cxnSp>
            <p:nvCxnSpPr>
              <p:cNvPr id="335" name="Google Shape;335;p4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6" name="Google Shape;336;p4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337" name="Google Shape;337;p46"/>
          <p:cNvGrpSpPr/>
          <p:nvPr/>
        </p:nvGrpSpPr>
        <p:grpSpPr>
          <a:xfrm>
            <a:off x="152400" y="3130075"/>
            <a:ext cx="5342100" cy="1385100"/>
            <a:chOff x="532262" y="3130075"/>
            <a:chExt cx="5342100" cy="1385100"/>
          </a:xfrm>
        </p:grpSpPr>
        <p:grpSp>
          <p:nvGrpSpPr>
            <p:cNvPr id="338" name="Google Shape;338;p46"/>
            <p:cNvGrpSpPr/>
            <p:nvPr/>
          </p:nvGrpSpPr>
          <p:grpSpPr>
            <a:xfrm>
              <a:off x="532262" y="3130075"/>
              <a:ext cx="5342100" cy="1385100"/>
              <a:chOff x="837062" y="2368075"/>
              <a:chExt cx="5342100" cy="1385100"/>
            </a:xfrm>
          </p:grpSpPr>
          <p:sp>
            <p:nvSpPr>
              <p:cNvPr id="339" name="Google Shape;339;p46"/>
              <p:cNvSpPr txBox="1"/>
              <p:nvPr/>
            </p:nvSpPr>
            <p:spPr>
              <a:xfrm>
                <a:off x="837062" y="2368075"/>
                <a:ext cx="5342100" cy="138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803275" lvl="0" marL="803275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2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Подобрать                так, чтобы                    	          близка к        для всех обучающих примеров </a:t>
                </a: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40" name="Google Shape;340;p4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918460" y="2441595"/>
                <a:ext cx="789354" cy="3358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" name="Google Shape;341;p4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737257" y="2886668"/>
                <a:ext cx="831342" cy="3750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2" name="Google Shape;342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91144" y="3760157"/>
              <a:ext cx="180023" cy="2457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74219" y="4062337"/>
              <a:ext cx="808673" cy="38290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44" name="Google Shape;344;p46"/>
          <p:cNvCxnSpPr/>
          <p:nvPr/>
        </p:nvCxnSpPr>
        <p:spPr>
          <a:xfrm rot="10800000">
            <a:off x="6149816" y="355236"/>
            <a:ext cx="0" cy="2133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5" name="Google Shape;345;p46"/>
          <p:cNvCxnSpPr/>
          <p:nvPr/>
        </p:nvCxnSpPr>
        <p:spPr>
          <a:xfrm>
            <a:off x="5921216" y="2260235"/>
            <a:ext cx="2971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46" name="Google Shape;346;p46"/>
          <p:cNvSpPr txBox="1"/>
          <p:nvPr/>
        </p:nvSpPr>
        <p:spPr>
          <a:xfrm>
            <a:off x="5825688" y="1041035"/>
            <a:ext cx="3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347" name="Google Shape;347;p46"/>
          <p:cNvSpPr txBox="1"/>
          <p:nvPr/>
        </p:nvSpPr>
        <p:spPr>
          <a:xfrm>
            <a:off x="7292816" y="2184035"/>
            <a:ext cx="31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8" name="Google Shape;348;p46"/>
          <p:cNvGrpSpPr/>
          <p:nvPr/>
        </p:nvGrpSpPr>
        <p:grpSpPr>
          <a:xfrm>
            <a:off x="6302147" y="905726"/>
            <a:ext cx="1811731" cy="1108874"/>
            <a:chOff x="1981131" y="760041"/>
            <a:chExt cx="1811731" cy="1108874"/>
          </a:xfrm>
        </p:grpSpPr>
        <p:grpSp>
          <p:nvGrpSpPr>
            <p:cNvPr id="349" name="Google Shape;349;p46"/>
            <p:cNvGrpSpPr/>
            <p:nvPr/>
          </p:nvGrpSpPr>
          <p:grpSpPr>
            <a:xfrm flipH="1" rot="10800000">
              <a:off x="1981131" y="1733584"/>
              <a:ext cx="135331" cy="135331"/>
              <a:chOff x="5370863" y="1729085"/>
              <a:chExt cx="914400" cy="914400"/>
            </a:xfrm>
          </p:grpSpPr>
          <p:cxnSp>
            <p:nvCxnSpPr>
              <p:cNvPr id="350" name="Google Shape;350;p4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1" name="Google Shape;351;p4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52" name="Google Shape;352;p46"/>
            <p:cNvGrpSpPr/>
            <p:nvPr/>
          </p:nvGrpSpPr>
          <p:grpSpPr>
            <a:xfrm flipH="1" rot="10800000">
              <a:off x="2438331" y="1675807"/>
              <a:ext cx="135331" cy="135331"/>
              <a:chOff x="5370863" y="1729085"/>
              <a:chExt cx="914400" cy="914400"/>
            </a:xfrm>
          </p:grpSpPr>
          <p:cxnSp>
            <p:nvCxnSpPr>
              <p:cNvPr id="353" name="Google Shape;353;p4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4" name="Google Shape;354;p4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55" name="Google Shape;355;p46"/>
            <p:cNvGrpSpPr/>
            <p:nvPr/>
          </p:nvGrpSpPr>
          <p:grpSpPr>
            <a:xfrm flipH="1" rot="10800000">
              <a:off x="2535704" y="1358649"/>
              <a:ext cx="135331" cy="135331"/>
              <a:chOff x="5370863" y="1729085"/>
              <a:chExt cx="914400" cy="914400"/>
            </a:xfrm>
          </p:grpSpPr>
          <p:cxnSp>
            <p:nvCxnSpPr>
              <p:cNvPr id="356" name="Google Shape;356;p4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7" name="Google Shape;357;p4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58" name="Google Shape;358;p46"/>
            <p:cNvGrpSpPr/>
            <p:nvPr/>
          </p:nvGrpSpPr>
          <p:grpSpPr>
            <a:xfrm flipH="1" rot="10800000">
              <a:off x="3062917" y="1276384"/>
              <a:ext cx="135331" cy="135331"/>
              <a:chOff x="5370863" y="1729085"/>
              <a:chExt cx="914400" cy="914400"/>
            </a:xfrm>
          </p:grpSpPr>
          <p:cxnSp>
            <p:nvCxnSpPr>
              <p:cNvPr id="359" name="Google Shape;359;p4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0" name="Google Shape;360;p4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61" name="Google Shape;361;p46"/>
            <p:cNvGrpSpPr/>
            <p:nvPr/>
          </p:nvGrpSpPr>
          <p:grpSpPr>
            <a:xfrm flipH="1" rot="10800000">
              <a:off x="3428931" y="1058544"/>
              <a:ext cx="135331" cy="135331"/>
              <a:chOff x="5370863" y="1729085"/>
              <a:chExt cx="914400" cy="914400"/>
            </a:xfrm>
          </p:grpSpPr>
          <p:cxnSp>
            <p:nvCxnSpPr>
              <p:cNvPr id="362" name="Google Shape;362;p4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3" name="Google Shape;363;p4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64" name="Google Shape;364;p46"/>
            <p:cNvGrpSpPr/>
            <p:nvPr/>
          </p:nvGrpSpPr>
          <p:grpSpPr>
            <a:xfrm flipH="1" rot="10800000">
              <a:off x="3657531" y="760041"/>
              <a:ext cx="135331" cy="135331"/>
              <a:chOff x="5370863" y="1729085"/>
              <a:chExt cx="914400" cy="914400"/>
            </a:xfrm>
          </p:grpSpPr>
          <p:cxnSp>
            <p:nvCxnSpPr>
              <p:cNvPr id="365" name="Google Shape;365;p4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6" name="Google Shape;366;p4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cxnSp>
        <p:nvCxnSpPr>
          <p:cNvPr id="367" name="Google Shape;367;p46"/>
          <p:cNvCxnSpPr/>
          <p:nvPr/>
        </p:nvCxnSpPr>
        <p:spPr>
          <a:xfrm rot="10800000">
            <a:off x="6149816" y="2677323"/>
            <a:ext cx="0" cy="2133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8" name="Google Shape;368;p46"/>
          <p:cNvCxnSpPr/>
          <p:nvPr/>
        </p:nvCxnSpPr>
        <p:spPr>
          <a:xfrm>
            <a:off x="5921216" y="4582322"/>
            <a:ext cx="2971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69" name="Google Shape;369;p46"/>
          <p:cNvSpPr txBox="1"/>
          <p:nvPr/>
        </p:nvSpPr>
        <p:spPr>
          <a:xfrm>
            <a:off x="5825688" y="3363122"/>
            <a:ext cx="3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370" name="Google Shape;370;p46"/>
          <p:cNvSpPr txBox="1"/>
          <p:nvPr/>
        </p:nvSpPr>
        <p:spPr>
          <a:xfrm>
            <a:off x="7292816" y="4506122"/>
            <a:ext cx="31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46"/>
          <p:cNvGrpSpPr/>
          <p:nvPr/>
        </p:nvGrpSpPr>
        <p:grpSpPr>
          <a:xfrm>
            <a:off x="6302147" y="3227814"/>
            <a:ext cx="1811731" cy="1108874"/>
            <a:chOff x="1981131" y="760041"/>
            <a:chExt cx="1811731" cy="1108874"/>
          </a:xfrm>
        </p:grpSpPr>
        <p:grpSp>
          <p:nvGrpSpPr>
            <p:cNvPr id="372" name="Google Shape;372;p46"/>
            <p:cNvGrpSpPr/>
            <p:nvPr/>
          </p:nvGrpSpPr>
          <p:grpSpPr>
            <a:xfrm flipH="1" rot="10800000">
              <a:off x="1981131" y="1733584"/>
              <a:ext cx="135331" cy="135331"/>
              <a:chOff x="5370863" y="1729085"/>
              <a:chExt cx="914400" cy="914400"/>
            </a:xfrm>
          </p:grpSpPr>
          <p:cxnSp>
            <p:nvCxnSpPr>
              <p:cNvPr id="373" name="Google Shape;373;p4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4" name="Google Shape;374;p4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75" name="Google Shape;375;p46"/>
            <p:cNvGrpSpPr/>
            <p:nvPr/>
          </p:nvGrpSpPr>
          <p:grpSpPr>
            <a:xfrm flipH="1" rot="10800000">
              <a:off x="2438331" y="1675807"/>
              <a:ext cx="135331" cy="135331"/>
              <a:chOff x="5370863" y="1729085"/>
              <a:chExt cx="914400" cy="914400"/>
            </a:xfrm>
          </p:grpSpPr>
          <p:cxnSp>
            <p:nvCxnSpPr>
              <p:cNvPr id="376" name="Google Shape;376;p4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7" name="Google Shape;377;p4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78" name="Google Shape;378;p46"/>
            <p:cNvGrpSpPr/>
            <p:nvPr/>
          </p:nvGrpSpPr>
          <p:grpSpPr>
            <a:xfrm flipH="1" rot="10800000">
              <a:off x="2535704" y="1358649"/>
              <a:ext cx="135331" cy="135331"/>
              <a:chOff x="5370863" y="1729085"/>
              <a:chExt cx="914400" cy="914400"/>
            </a:xfrm>
          </p:grpSpPr>
          <p:cxnSp>
            <p:nvCxnSpPr>
              <p:cNvPr id="379" name="Google Shape;379;p4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0" name="Google Shape;380;p4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81" name="Google Shape;381;p46"/>
            <p:cNvGrpSpPr/>
            <p:nvPr/>
          </p:nvGrpSpPr>
          <p:grpSpPr>
            <a:xfrm flipH="1" rot="10800000">
              <a:off x="3062917" y="1276384"/>
              <a:ext cx="135331" cy="135331"/>
              <a:chOff x="5370863" y="1729085"/>
              <a:chExt cx="914400" cy="914400"/>
            </a:xfrm>
          </p:grpSpPr>
          <p:cxnSp>
            <p:nvCxnSpPr>
              <p:cNvPr id="382" name="Google Shape;382;p4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3" name="Google Shape;383;p4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84" name="Google Shape;384;p46"/>
            <p:cNvGrpSpPr/>
            <p:nvPr/>
          </p:nvGrpSpPr>
          <p:grpSpPr>
            <a:xfrm flipH="1" rot="10800000">
              <a:off x="3428931" y="1058544"/>
              <a:ext cx="135331" cy="135331"/>
              <a:chOff x="5370863" y="1729085"/>
              <a:chExt cx="914400" cy="914400"/>
            </a:xfrm>
          </p:grpSpPr>
          <p:cxnSp>
            <p:nvCxnSpPr>
              <p:cNvPr id="385" name="Google Shape;385;p4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6" name="Google Shape;386;p4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87" name="Google Shape;387;p46"/>
            <p:cNvGrpSpPr/>
            <p:nvPr/>
          </p:nvGrpSpPr>
          <p:grpSpPr>
            <a:xfrm flipH="1" rot="10800000">
              <a:off x="3657531" y="760041"/>
              <a:ext cx="135331" cy="135331"/>
              <a:chOff x="5370863" y="1729085"/>
              <a:chExt cx="914400" cy="914400"/>
            </a:xfrm>
          </p:grpSpPr>
          <p:cxnSp>
            <p:nvCxnSpPr>
              <p:cNvPr id="388" name="Google Shape;388;p4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9" name="Google Shape;389;p4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cxnSp>
        <p:nvCxnSpPr>
          <p:cNvPr id="390" name="Google Shape;390;p46"/>
          <p:cNvCxnSpPr/>
          <p:nvPr/>
        </p:nvCxnSpPr>
        <p:spPr>
          <a:xfrm flipH="1" rot="10800000">
            <a:off x="6234825" y="835100"/>
            <a:ext cx="2030700" cy="12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6"/>
          <p:cNvCxnSpPr/>
          <p:nvPr/>
        </p:nvCxnSpPr>
        <p:spPr>
          <a:xfrm flipH="1" rot="10800000">
            <a:off x="6329725" y="3710675"/>
            <a:ext cx="2291700" cy="1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7751" y="270452"/>
            <a:ext cx="5627000" cy="394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950" y="4146716"/>
            <a:ext cx="3809999" cy="53542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7"/>
          <p:cNvSpPr txBox="1"/>
          <p:nvPr/>
        </p:nvSpPr>
        <p:spPr>
          <a:xfrm>
            <a:off x="257350" y="3699750"/>
            <a:ext cx="260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Функция ошибки: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399" y="895350"/>
            <a:ext cx="2261483" cy="314682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8"/>
          <p:cNvSpPr txBox="1"/>
          <p:nvPr/>
        </p:nvSpPr>
        <p:spPr>
          <a:xfrm>
            <a:off x="304800" y="361950"/>
            <a:ext cx="165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Гипотеза: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959" y="1985145"/>
            <a:ext cx="662241" cy="28180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8"/>
          <p:cNvSpPr txBox="1"/>
          <p:nvPr/>
        </p:nvSpPr>
        <p:spPr>
          <a:xfrm>
            <a:off x="304800" y="1478050"/>
            <a:ext cx="203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Параметры: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3041141"/>
            <a:ext cx="3809999" cy="53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8"/>
          <p:cNvSpPr txBox="1"/>
          <p:nvPr/>
        </p:nvSpPr>
        <p:spPr>
          <a:xfrm>
            <a:off x="304800" y="2594175"/>
            <a:ext cx="260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Функция ошибки: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0817" y="3919133"/>
            <a:ext cx="2435262" cy="481417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8"/>
          <p:cNvSpPr txBox="1"/>
          <p:nvPr/>
        </p:nvSpPr>
        <p:spPr>
          <a:xfrm>
            <a:off x="304800" y="3827050"/>
            <a:ext cx="101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Цель: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2" name="Google Shape;412;p48"/>
          <p:cNvCxnSpPr/>
          <p:nvPr/>
        </p:nvCxnSpPr>
        <p:spPr>
          <a:xfrm>
            <a:off x="5105400" y="5668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549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3" name="Google Shape;413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45963" y="819150"/>
            <a:ext cx="1799412" cy="355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4000" y="1885950"/>
            <a:ext cx="268054" cy="30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57800" y="2957238"/>
            <a:ext cx="3741418" cy="57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57800" y="3902045"/>
            <a:ext cx="2133599" cy="49850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8"/>
          <p:cNvSpPr txBox="1"/>
          <p:nvPr/>
        </p:nvSpPr>
        <p:spPr>
          <a:xfrm>
            <a:off x="6248400" y="57150"/>
            <a:ext cx="142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Simplified</a:t>
            </a:r>
            <a:endParaRPr sz="2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169225"/>
            <a:ext cx="3169800" cy="26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7578" y="209550"/>
            <a:ext cx="678942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9"/>
          <p:cNvSpPr txBox="1"/>
          <p:nvPr/>
        </p:nvSpPr>
        <p:spPr>
          <a:xfrm>
            <a:off x="228600" y="2102675"/>
            <a:ext cx="3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425" name="Google Shape;425;p49"/>
          <p:cNvSpPr txBox="1"/>
          <p:nvPr/>
        </p:nvSpPr>
        <p:spPr>
          <a:xfrm>
            <a:off x="2057400" y="3546010"/>
            <a:ext cx="31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6" name="Google Shape;426;p49"/>
          <p:cNvCxnSpPr/>
          <p:nvPr/>
        </p:nvCxnSpPr>
        <p:spPr>
          <a:xfrm flipH="1" rot="10800000">
            <a:off x="731520" y="1142880"/>
            <a:ext cx="3063300" cy="2354700"/>
          </a:xfrm>
          <a:prstGeom prst="straightConnector1">
            <a:avLst/>
          </a:prstGeom>
          <a:noFill/>
          <a:ln cap="flat" cmpd="sng" w="38100">
            <a:solidFill>
              <a:srgbClr val="1D1B1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7" name="Google Shape;427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0" y="1259891"/>
            <a:ext cx="543154" cy="245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7600" y="2331275"/>
            <a:ext cx="640080" cy="208483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/>
          <p:nvPr/>
        </p:nvSpPr>
        <p:spPr>
          <a:xfrm>
            <a:off x="552728" y="578675"/>
            <a:ext cx="346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fixed     , this is a function of x)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4095" y="666750"/>
            <a:ext cx="184709" cy="2084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p49"/>
          <p:cNvCxnSpPr/>
          <p:nvPr/>
        </p:nvCxnSpPr>
        <p:spPr>
          <a:xfrm>
            <a:off x="4648200" y="5668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549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32" name="Google Shape;432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50784" y="209550"/>
            <a:ext cx="662940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9"/>
          <p:cNvSpPr txBox="1"/>
          <p:nvPr/>
        </p:nvSpPr>
        <p:spPr>
          <a:xfrm>
            <a:off x="5145934" y="578675"/>
            <a:ext cx="308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(function of the parameter     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6291" y="666750"/>
            <a:ext cx="184709" cy="2084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49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pic>
          <p:nvPicPr>
            <p:cNvPr id="436" name="Google Shape;436;p4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334000" y="1104900"/>
              <a:ext cx="3505200" cy="268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4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9" name="Google Shape;439;p49"/>
          <p:cNvSpPr/>
          <p:nvPr/>
        </p:nvSpPr>
        <p:spPr>
          <a:xfrm>
            <a:off x="7027225" y="3036750"/>
            <a:ext cx="303600" cy="3036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169225"/>
            <a:ext cx="3169800" cy="26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7578" y="209550"/>
            <a:ext cx="678942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0"/>
          <p:cNvSpPr txBox="1"/>
          <p:nvPr/>
        </p:nvSpPr>
        <p:spPr>
          <a:xfrm>
            <a:off x="228600" y="2102675"/>
            <a:ext cx="3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447" name="Google Shape;447;p50"/>
          <p:cNvSpPr txBox="1"/>
          <p:nvPr/>
        </p:nvSpPr>
        <p:spPr>
          <a:xfrm>
            <a:off x="2057400" y="3546010"/>
            <a:ext cx="31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8" name="Google Shape;448;p50"/>
          <p:cNvCxnSpPr/>
          <p:nvPr/>
        </p:nvCxnSpPr>
        <p:spPr>
          <a:xfrm flipH="1" rot="10800000">
            <a:off x="833252" y="2331417"/>
            <a:ext cx="2595600" cy="1029300"/>
          </a:xfrm>
          <a:prstGeom prst="straightConnector1">
            <a:avLst/>
          </a:prstGeom>
          <a:noFill/>
          <a:ln cap="flat" cmpd="sng" w="38100">
            <a:solidFill>
              <a:srgbClr val="1D1B1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9" name="Google Shape;44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6640" y="2331276"/>
            <a:ext cx="835762" cy="208483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0"/>
          <p:cNvSpPr txBox="1"/>
          <p:nvPr/>
        </p:nvSpPr>
        <p:spPr>
          <a:xfrm>
            <a:off x="552728" y="578675"/>
            <a:ext cx="346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fixed     , this is a function of x)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34095" y="666750"/>
            <a:ext cx="184709" cy="2084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50"/>
          <p:cNvCxnSpPr/>
          <p:nvPr/>
        </p:nvCxnSpPr>
        <p:spPr>
          <a:xfrm>
            <a:off x="4648200" y="5668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549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53" name="Google Shape;453;p50"/>
          <p:cNvGrpSpPr/>
          <p:nvPr/>
        </p:nvGrpSpPr>
        <p:grpSpPr>
          <a:xfrm>
            <a:off x="5145934" y="209550"/>
            <a:ext cx="3080700" cy="738425"/>
            <a:chOff x="5145934" y="209550"/>
            <a:chExt cx="3080700" cy="738425"/>
          </a:xfrm>
        </p:grpSpPr>
        <p:pic>
          <p:nvPicPr>
            <p:cNvPr id="454" name="Google Shape;454;p5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50784" y="209550"/>
              <a:ext cx="662940" cy="306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50"/>
            <p:cNvSpPr txBox="1"/>
            <p:nvPr/>
          </p:nvSpPr>
          <p:spPr>
            <a:xfrm>
              <a:off x="5145934" y="578675"/>
              <a:ext cx="308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(function of the parameter      )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56" name="Google Shape;456;p5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816291" y="666750"/>
              <a:ext cx="184709" cy="2084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7" name="Google Shape;457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10000" y="1259891"/>
            <a:ext cx="543154" cy="2450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50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pic>
          <p:nvPicPr>
            <p:cNvPr id="459" name="Google Shape;459;p5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334000" y="1104900"/>
              <a:ext cx="3505200" cy="268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5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5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2" name="Google Shape;462;p50"/>
          <p:cNvSpPr/>
          <p:nvPr/>
        </p:nvSpPr>
        <p:spPr>
          <a:xfrm>
            <a:off x="7060425" y="3036750"/>
            <a:ext cx="303600" cy="3036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0"/>
          <p:cNvSpPr/>
          <p:nvPr/>
        </p:nvSpPr>
        <p:spPr>
          <a:xfrm>
            <a:off x="6581775" y="2491650"/>
            <a:ext cx="303600" cy="3036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51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pic>
          <p:nvPicPr>
            <p:cNvPr id="469" name="Google Shape;469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4000" y="1104900"/>
              <a:ext cx="3505200" cy="268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2" name="Google Shape;472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7578" y="209550"/>
            <a:ext cx="678942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1"/>
          <p:cNvSpPr txBox="1"/>
          <p:nvPr/>
        </p:nvSpPr>
        <p:spPr>
          <a:xfrm>
            <a:off x="228600" y="2102675"/>
            <a:ext cx="3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474" name="Google Shape;474;p51"/>
          <p:cNvSpPr txBox="1"/>
          <p:nvPr/>
        </p:nvSpPr>
        <p:spPr>
          <a:xfrm>
            <a:off x="2057400" y="3546010"/>
            <a:ext cx="31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5" name="Google Shape;475;p51"/>
          <p:cNvCxnSpPr/>
          <p:nvPr/>
        </p:nvCxnSpPr>
        <p:spPr>
          <a:xfrm>
            <a:off x="833252" y="3276119"/>
            <a:ext cx="3002400" cy="13200"/>
          </a:xfrm>
          <a:prstGeom prst="straightConnector1">
            <a:avLst/>
          </a:prstGeom>
          <a:noFill/>
          <a:ln cap="flat" cmpd="sng" w="508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76" name="Google Shape;476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96640" y="2331277"/>
            <a:ext cx="649224" cy="208483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1"/>
          <p:cNvSpPr txBox="1"/>
          <p:nvPr/>
        </p:nvSpPr>
        <p:spPr>
          <a:xfrm>
            <a:off x="552728" y="578675"/>
            <a:ext cx="346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fixed     , this is a function of x)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8" name="Google Shape;478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4095" y="666750"/>
            <a:ext cx="184709" cy="2084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51"/>
          <p:cNvCxnSpPr/>
          <p:nvPr/>
        </p:nvCxnSpPr>
        <p:spPr>
          <a:xfrm>
            <a:off x="4648200" y="5668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549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80" name="Google Shape;480;p51"/>
          <p:cNvGrpSpPr/>
          <p:nvPr/>
        </p:nvGrpSpPr>
        <p:grpSpPr>
          <a:xfrm>
            <a:off x="5145934" y="209550"/>
            <a:ext cx="3080700" cy="738425"/>
            <a:chOff x="5145934" y="209550"/>
            <a:chExt cx="3080700" cy="738425"/>
          </a:xfrm>
        </p:grpSpPr>
        <p:pic>
          <p:nvPicPr>
            <p:cNvPr id="481" name="Google Shape;481;p5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50784" y="209550"/>
              <a:ext cx="662940" cy="306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51"/>
            <p:cNvSpPr txBox="1"/>
            <p:nvPr/>
          </p:nvSpPr>
          <p:spPr>
            <a:xfrm>
              <a:off x="5145934" y="578675"/>
              <a:ext cx="308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(function of the parameter      )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3" name="Google Shape;483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16291" y="666750"/>
              <a:ext cx="184709" cy="2084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4" name="Google Shape;484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3400" y="1169225"/>
            <a:ext cx="3169800" cy="26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10000" y="1259891"/>
            <a:ext cx="543154" cy="24505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1"/>
          <p:cNvSpPr/>
          <p:nvPr/>
        </p:nvSpPr>
        <p:spPr>
          <a:xfrm>
            <a:off x="7060425" y="3036750"/>
            <a:ext cx="303600" cy="3036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1"/>
          <p:cNvSpPr/>
          <p:nvPr/>
        </p:nvSpPr>
        <p:spPr>
          <a:xfrm>
            <a:off x="6619725" y="2448950"/>
            <a:ext cx="303600" cy="3036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1"/>
          <p:cNvSpPr/>
          <p:nvPr/>
        </p:nvSpPr>
        <p:spPr>
          <a:xfrm>
            <a:off x="6254925" y="1372400"/>
            <a:ext cx="303600" cy="3036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5468" y="895350"/>
            <a:ext cx="2580532" cy="359077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2"/>
          <p:cNvSpPr txBox="1"/>
          <p:nvPr/>
        </p:nvSpPr>
        <p:spPr>
          <a:xfrm>
            <a:off x="622258" y="786885"/>
            <a:ext cx="2143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8530" y="1877915"/>
            <a:ext cx="755670" cy="321562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2"/>
          <p:cNvSpPr txBox="1"/>
          <p:nvPr/>
        </p:nvSpPr>
        <p:spPr>
          <a:xfrm>
            <a:off x="622258" y="1719890"/>
            <a:ext cx="21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7" name="Google Shape;497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8530" y="2571750"/>
            <a:ext cx="5360668" cy="7533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2"/>
          <p:cNvSpPr txBox="1"/>
          <p:nvPr/>
        </p:nvSpPr>
        <p:spPr>
          <a:xfrm>
            <a:off x="622258" y="2615685"/>
            <a:ext cx="2578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 Function: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9" name="Google Shape;499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78530" y="3701415"/>
            <a:ext cx="2765679" cy="54673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2"/>
          <p:cNvSpPr txBox="1"/>
          <p:nvPr/>
        </p:nvSpPr>
        <p:spPr>
          <a:xfrm>
            <a:off x="622258" y="3587175"/>
            <a:ext cx="1063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чем заключается процесс обучения?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Машинное обучение - это способ заставить компьютер решить определенную задачу без описания явного алгоритма решения задачи.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(Артур Самуэль)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Public\Documents\ml-class\lectures-slides\assets\2.bowl.png" id="505" name="Google Shape;50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57150"/>
            <a:ext cx="6310772" cy="495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6644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3050" y="209550"/>
            <a:ext cx="678942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4"/>
          <p:cNvSpPr txBox="1"/>
          <p:nvPr/>
        </p:nvSpPr>
        <p:spPr>
          <a:xfrm>
            <a:off x="838200" y="578675"/>
            <a:ext cx="37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fixed           , this is a function of x)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9568" y="666750"/>
            <a:ext cx="519391" cy="22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0784" y="209550"/>
            <a:ext cx="1076706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4"/>
          <p:cNvSpPr txBox="1"/>
          <p:nvPr/>
        </p:nvSpPr>
        <p:spPr>
          <a:xfrm>
            <a:off x="5328312" y="578675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(function of the parameters           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Google Shape;517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80557" y="666750"/>
            <a:ext cx="515722" cy="21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6644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3050" y="209550"/>
            <a:ext cx="678942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5"/>
          <p:cNvSpPr txBox="1"/>
          <p:nvPr/>
        </p:nvSpPr>
        <p:spPr>
          <a:xfrm>
            <a:off x="838200" y="578675"/>
            <a:ext cx="37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fixed           , this is a function of x)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9568" y="666750"/>
            <a:ext cx="519391" cy="22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0784" y="209550"/>
            <a:ext cx="1076706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5"/>
          <p:cNvSpPr txBox="1"/>
          <p:nvPr/>
        </p:nvSpPr>
        <p:spPr>
          <a:xfrm>
            <a:off x="5328312" y="578675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(function of the parameters           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9" name="Google Shape;529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80557" y="666750"/>
            <a:ext cx="515722" cy="21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6644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3050" y="209550"/>
            <a:ext cx="678942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6"/>
          <p:cNvSpPr txBox="1"/>
          <p:nvPr/>
        </p:nvSpPr>
        <p:spPr>
          <a:xfrm>
            <a:off x="838200" y="578675"/>
            <a:ext cx="37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fixed           , this is a function of x)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9568" y="666750"/>
            <a:ext cx="519391" cy="22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0784" y="209550"/>
            <a:ext cx="1076706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6"/>
          <p:cNvSpPr txBox="1"/>
          <p:nvPr/>
        </p:nvSpPr>
        <p:spPr>
          <a:xfrm>
            <a:off x="5328312" y="578675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(function of the parameters           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1" name="Google Shape;541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80557" y="666750"/>
            <a:ext cx="515722" cy="21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6644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3050" y="209550"/>
            <a:ext cx="678942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7"/>
          <p:cNvSpPr txBox="1"/>
          <p:nvPr/>
        </p:nvSpPr>
        <p:spPr>
          <a:xfrm>
            <a:off x="838200" y="578675"/>
            <a:ext cx="37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fixed           , this is a function of x)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" name="Google Shape;550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9568" y="666750"/>
            <a:ext cx="519391" cy="22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0784" y="209550"/>
            <a:ext cx="1076706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7"/>
          <p:cNvSpPr txBox="1"/>
          <p:nvPr/>
        </p:nvSpPr>
        <p:spPr>
          <a:xfrm>
            <a:off x="5328312" y="578675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(function of the parameters           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3" name="Google Shape;553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80557" y="666750"/>
            <a:ext cx="515722" cy="21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9" name="Google Shape;559;p58"/>
          <p:cNvCxnSpPr/>
          <p:nvPr/>
        </p:nvCxnSpPr>
        <p:spPr>
          <a:xfrm>
            <a:off x="4224865" y="2150528"/>
            <a:ext cx="4297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560" name="Google Shape;560;p58"/>
          <p:cNvSpPr txBox="1"/>
          <p:nvPr>
            <p:ph type="ctrTitle"/>
          </p:nvPr>
        </p:nvSpPr>
        <p:spPr>
          <a:xfrm>
            <a:off x="4191000" y="2190750"/>
            <a:ext cx="44958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600"/>
              <a:buFont typeface="Calibri"/>
              <a:buNone/>
            </a:pPr>
            <a:r>
              <a:rPr lang="ru" sz="4800">
                <a:solidFill>
                  <a:srgbClr val="3F3F3F"/>
                </a:solidFill>
              </a:rPr>
              <a:t>Градиентный спуск</a:t>
            </a:r>
            <a:endParaRPr sz="4800">
              <a:solidFill>
                <a:srgbClr val="3F3F3F"/>
              </a:solidFill>
            </a:endParaRPr>
          </a:p>
        </p:txBody>
      </p:sp>
      <p:pic>
        <p:nvPicPr>
          <p:cNvPr descr="C:\Users\ang\Desktop\iStock_000012344803Large.jpg" id="561" name="Google Shape;561;p58"/>
          <p:cNvPicPr preferRelativeResize="0"/>
          <p:nvPr/>
        </p:nvPicPr>
        <p:blipFill rotWithShape="1">
          <a:blip r:embed="rId3">
            <a:alphaModFix/>
          </a:blip>
          <a:srcRect b="7244" l="0" r="0" t="0"/>
          <a:stretch/>
        </p:blipFill>
        <p:spPr>
          <a:xfrm>
            <a:off x="685800" y="361950"/>
            <a:ext cx="3200399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8"/>
          <p:cNvSpPr txBox="1"/>
          <p:nvPr/>
        </p:nvSpPr>
        <p:spPr>
          <a:xfrm>
            <a:off x="838200" y="3867150"/>
            <a:ext cx="2895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b="0" i="0" lang="ru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58"/>
          <p:cNvSpPr txBox="1"/>
          <p:nvPr/>
        </p:nvSpPr>
        <p:spPr>
          <a:xfrm>
            <a:off x="4191000" y="666750"/>
            <a:ext cx="49530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ru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Парная линейная регрессия</a:t>
            </a:r>
            <a:endParaRPr sz="4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58"/>
          <p:cNvSpPr/>
          <p:nvPr/>
        </p:nvSpPr>
        <p:spPr>
          <a:xfrm>
            <a:off x="8153400" y="4705350"/>
            <a:ext cx="990600" cy="43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9"/>
          <p:cNvSpPr txBox="1"/>
          <p:nvPr/>
        </p:nvSpPr>
        <p:spPr>
          <a:xfrm>
            <a:off x="839850" y="438150"/>
            <a:ext cx="322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некоторой функции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6598" y="525780"/>
            <a:ext cx="1305492" cy="371414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9"/>
          <p:cNvSpPr txBox="1"/>
          <p:nvPr/>
        </p:nvSpPr>
        <p:spPr>
          <a:xfrm>
            <a:off x="839843" y="1057930"/>
            <a:ext cx="105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Найти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2" name="Google Shape;57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5020" y="1146810"/>
            <a:ext cx="2076037" cy="568208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9"/>
          <p:cNvSpPr/>
          <p:nvPr/>
        </p:nvSpPr>
        <p:spPr>
          <a:xfrm>
            <a:off x="685800" y="1787475"/>
            <a:ext cx="7950000" cy="296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Алгоритм: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Выбрать случайные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Изменять</a:t>
            </a:r>
            <a:r>
              <a:rPr b="0" i="0" lang="ru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чтобы уменьшить</a:t>
            </a:r>
            <a:r>
              <a:rPr b="0" i="0" lang="ru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</a:t>
            </a:r>
            <a:r>
              <a:rPr lang="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пока не окажемся в (локальном) минимуме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4" name="Google Shape;574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7115" y="2696025"/>
            <a:ext cx="796862" cy="33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1810" y="3312523"/>
            <a:ext cx="1330931" cy="37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4200" y="3332295"/>
            <a:ext cx="796862" cy="339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510778"/>
            <a:ext cx="7677149" cy="40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60"/>
          <p:cNvSpPr/>
          <p:nvPr/>
        </p:nvSpPr>
        <p:spPr>
          <a:xfrm>
            <a:off x="3790950" y="2024062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60"/>
          <p:cNvSpPr/>
          <p:nvPr/>
        </p:nvSpPr>
        <p:spPr>
          <a:xfrm>
            <a:off x="3829050" y="2241946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60"/>
          <p:cNvSpPr/>
          <p:nvPr/>
        </p:nvSpPr>
        <p:spPr>
          <a:xfrm>
            <a:off x="3810000" y="2463402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60"/>
          <p:cNvSpPr/>
          <p:nvPr/>
        </p:nvSpPr>
        <p:spPr>
          <a:xfrm>
            <a:off x="3581400" y="2692002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60"/>
          <p:cNvSpPr/>
          <p:nvPr/>
        </p:nvSpPr>
        <p:spPr>
          <a:xfrm>
            <a:off x="3657600" y="2920602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60"/>
          <p:cNvSpPr/>
          <p:nvPr/>
        </p:nvSpPr>
        <p:spPr>
          <a:xfrm>
            <a:off x="3962400" y="2977752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60"/>
          <p:cNvSpPr/>
          <p:nvPr/>
        </p:nvSpPr>
        <p:spPr>
          <a:xfrm>
            <a:off x="4114800" y="3149202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60"/>
          <p:cNvSpPr/>
          <p:nvPr/>
        </p:nvSpPr>
        <p:spPr>
          <a:xfrm>
            <a:off x="4038600" y="3377802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1" name="Google Shape;591;p60"/>
          <p:cNvCxnSpPr/>
          <p:nvPr/>
        </p:nvCxnSpPr>
        <p:spPr>
          <a:xfrm>
            <a:off x="3692525" y="2777727"/>
            <a:ext cx="76200" cy="22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60"/>
          <p:cNvCxnSpPr/>
          <p:nvPr/>
        </p:nvCxnSpPr>
        <p:spPr>
          <a:xfrm flipH="1">
            <a:off x="3692525" y="2549127"/>
            <a:ext cx="228600" cy="22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60"/>
          <p:cNvCxnSpPr/>
          <p:nvPr/>
        </p:nvCxnSpPr>
        <p:spPr>
          <a:xfrm>
            <a:off x="3775075" y="3006327"/>
            <a:ext cx="304800" cy="57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60"/>
          <p:cNvCxnSpPr/>
          <p:nvPr/>
        </p:nvCxnSpPr>
        <p:spPr>
          <a:xfrm>
            <a:off x="4068763" y="3063477"/>
            <a:ext cx="152400" cy="171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60"/>
          <p:cNvCxnSpPr/>
          <p:nvPr/>
        </p:nvCxnSpPr>
        <p:spPr>
          <a:xfrm flipH="1">
            <a:off x="4144963" y="3234927"/>
            <a:ext cx="76200" cy="22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60"/>
          <p:cNvCxnSpPr/>
          <p:nvPr/>
        </p:nvCxnSpPr>
        <p:spPr>
          <a:xfrm>
            <a:off x="3905251" y="2109787"/>
            <a:ext cx="42900" cy="22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60"/>
          <p:cNvCxnSpPr/>
          <p:nvPr/>
        </p:nvCxnSpPr>
        <p:spPr>
          <a:xfrm flipH="1">
            <a:off x="3924414" y="2334815"/>
            <a:ext cx="23700" cy="210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60"/>
          <p:cNvSpPr txBox="1"/>
          <p:nvPr/>
        </p:nvSpPr>
        <p:spPr>
          <a:xfrm>
            <a:off x="6772276" y="3714749"/>
            <a:ext cx="38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aseline="-25000" lang="ru" sz="18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1</a:t>
            </a:r>
            <a:endParaRPr baseline="-25000" sz="1800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599" name="Google Shape;599;p60"/>
          <p:cNvSpPr txBox="1"/>
          <p:nvPr/>
        </p:nvSpPr>
        <p:spPr>
          <a:xfrm>
            <a:off x="2751138" y="3999309"/>
            <a:ext cx="38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aseline="-25000" lang="ru" sz="18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</a:t>
            </a:r>
            <a:endParaRPr baseline="-25000" sz="1800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00" name="Google Shape;600;p60"/>
          <p:cNvSpPr txBox="1"/>
          <p:nvPr/>
        </p:nvSpPr>
        <p:spPr>
          <a:xfrm>
            <a:off x="596285" y="2379820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J(</a:t>
            </a:r>
            <a:r>
              <a:rPr lang="ru" sz="18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aseline="-25000" lang="ru" sz="18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</a:t>
            </a:r>
            <a:r>
              <a:rPr lang="ru" sz="18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,θ</a:t>
            </a:r>
            <a:r>
              <a:rPr baseline="-25000" lang="ru" sz="18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1</a:t>
            </a:r>
            <a:r>
              <a:rPr lang="ru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aseline="-25000" sz="1800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510778"/>
            <a:ext cx="7677149" cy="40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1"/>
          <p:cNvSpPr txBox="1"/>
          <p:nvPr/>
        </p:nvSpPr>
        <p:spPr>
          <a:xfrm>
            <a:off x="2751138" y="3993356"/>
            <a:ext cx="38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aseline="-25000" lang="ru" sz="18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</a:t>
            </a:r>
            <a:endParaRPr baseline="-25000" sz="1800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08" name="Google Shape;608;p61"/>
          <p:cNvSpPr txBox="1"/>
          <p:nvPr/>
        </p:nvSpPr>
        <p:spPr>
          <a:xfrm>
            <a:off x="6772276" y="3708796"/>
            <a:ext cx="38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aseline="-25000" lang="ru" sz="18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1</a:t>
            </a:r>
            <a:endParaRPr baseline="-25000" sz="1800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09" name="Google Shape;609;p61"/>
          <p:cNvSpPr/>
          <p:nvPr/>
        </p:nvSpPr>
        <p:spPr>
          <a:xfrm>
            <a:off x="3986213" y="1925240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61"/>
          <p:cNvSpPr/>
          <p:nvPr/>
        </p:nvSpPr>
        <p:spPr>
          <a:xfrm>
            <a:off x="4243388" y="2157412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61"/>
          <p:cNvSpPr/>
          <p:nvPr/>
        </p:nvSpPr>
        <p:spPr>
          <a:xfrm>
            <a:off x="4529138" y="2250280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61"/>
          <p:cNvSpPr/>
          <p:nvPr/>
        </p:nvSpPr>
        <p:spPr>
          <a:xfrm>
            <a:off x="4876800" y="2457449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61"/>
          <p:cNvSpPr/>
          <p:nvPr/>
        </p:nvSpPr>
        <p:spPr>
          <a:xfrm>
            <a:off x="5257800" y="2628899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61"/>
          <p:cNvSpPr/>
          <p:nvPr/>
        </p:nvSpPr>
        <p:spPr>
          <a:xfrm>
            <a:off x="5638800" y="2743199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61"/>
          <p:cNvSpPr/>
          <p:nvPr/>
        </p:nvSpPr>
        <p:spPr>
          <a:xfrm>
            <a:off x="6019800" y="2857499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6" name="Google Shape;616;p61"/>
          <p:cNvCxnSpPr/>
          <p:nvPr/>
        </p:nvCxnSpPr>
        <p:spPr>
          <a:xfrm>
            <a:off x="4976813" y="2543174"/>
            <a:ext cx="381000" cy="171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61"/>
          <p:cNvCxnSpPr/>
          <p:nvPr/>
        </p:nvCxnSpPr>
        <p:spPr>
          <a:xfrm>
            <a:off x="5368925" y="2714624"/>
            <a:ext cx="381000" cy="11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61"/>
          <p:cNvCxnSpPr/>
          <p:nvPr/>
        </p:nvCxnSpPr>
        <p:spPr>
          <a:xfrm>
            <a:off x="5749925" y="2828924"/>
            <a:ext cx="381000" cy="11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61"/>
          <p:cNvCxnSpPr/>
          <p:nvPr/>
        </p:nvCxnSpPr>
        <p:spPr>
          <a:xfrm>
            <a:off x="4100513" y="2014536"/>
            <a:ext cx="247500" cy="225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61"/>
          <p:cNvCxnSpPr/>
          <p:nvPr/>
        </p:nvCxnSpPr>
        <p:spPr>
          <a:xfrm>
            <a:off x="4348163" y="2243136"/>
            <a:ext cx="290400" cy="9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1" name="Google Shape;621;p61"/>
          <p:cNvSpPr/>
          <p:nvPr/>
        </p:nvSpPr>
        <p:spPr>
          <a:xfrm>
            <a:off x="3790950" y="2018109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2" name="Google Shape;622;p61"/>
          <p:cNvCxnSpPr/>
          <p:nvPr/>
        </p:nvCxnSpPr>
        <p:spPr>
          <a:xfrm>
            <a:off x="4643439" y="2346722"/>
            <a:ext cx="333300" cy="19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3" name="Google Shape;623;p61"/>
          <p:cNvSpPr txBox="1"/>
          <p:nvPr/>
        </p:nvSpPr>
        <p:spPr>
          <a:xfrm>
            <a:off x="596285" y="2383392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J(</a:t>
            </a:r>
            <a:r>
              <a:rPr lang="ru" sz="18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aseline="-25000" lang="ru" sz="18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</a:t>
            </a:r>
            <a:r>
              <a:rPr lang="ru" sz="18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,θ</a:t>
            </a:r>
            <a:r>
              <a:rPr baseline="-25000" lang="ru" sz="18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1</a:t>
            </a:r>
            <a:r>
              <a:rPr lang="ru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aseline="-25000" sz="1800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2"/>
          <p:cNvSpPr txBox="1"/>
          <p:nvPr/>
        </p:nvSpPr>
        <p:spPr>
          <a:xfrm>
            <a:off x="609600" y="285750"/>
            <a:ext cx="537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Алгоритм градиентного спуска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9" name="Google Shape;62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283" y="1147899"/>
            <a:ext cx="3230117" cy="127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8650" y="1642819"/>
            <a:ext cx="2731770" cy="306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Google Shape;631;p62"/>
          <p:cNvCxnSpPr/>
          <p:nvPr/>
        </p:nvCxnSpPr>
        <p:spPr>
          <a:xfrm>
            <a:off x="609600" y="2800350"/>
            <a:ext cx="7696200" cy="0"/>
          </a:xfrm>
          <a:prstGeom prst="straightConnector1">
            <a:avLst/>
          </a:prstGeom>
          <a:noFill/>
          <a:ln cap="flat" cmpd="sng" w="12700">
            <a:solidFill>
              <a:srgbClr val="1D1B1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2" name="Google Shape;632;p62"/>
          <p:cNvSpPr txBox="1"/>
          <p:nvPr/>
        </p:nvSpPr>
        <p:spPr>
          <a:xfrm>
            <a:off x="513465" y="2876550"/>
            <a:ext cx="390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Правильно: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3" name="Google Shape;633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111" y="3436772"/>
            <a:ext cx="2964485" cy="11923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4" name="Google Shape;634;p62"/>
          <p:cNvCxnSpPr/>
          <p:nvPr/>
        </p:nvCxnSpPr>
        <p:spPr>
          <a:xfrm>
            <a:off x="4457700" y="2876550"/>
            <a:ext cx="0" cy="1905000"/>
          </a:xfrm>
          <a:prstGeom prst="straightConnector1">
            <a:avLst/>
          </a:prstGeom>
          <a:noFill/>
          <a:ln cap="flat" cmpd="sng" w="12700">
            <a:solidFill>
              <a:srgbClr val="1D1B1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5" name="Google Shape;635;p62"/>
          <p:cNvSpPr txBox="1"/>
          <p:nvPr/>
        </p:nvSpPr>
        <p:spPr>
          <a:xfrm>
            <a:off x="4704480" y="2876550"/>
            <a:ext cx="203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Неправильно: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6" name="Google Shape;636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93110" y="3436772"/>
            <a:ext cx="2964485" cy="1139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беспилотные автомобили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349" y="1152475"/>
            <a:ext cx="6407289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819215"/>
            <a:ext cx="2816352" cy="67437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3"/>
          <p:cNvSpPr txBox="1"/>
          <p:nvPr/>
        </p:nvSpPr>
        <p:spPr>
          <a:xfrm>
            <a:off x="609600" y="1502225"/>
            <a:ext cx="41496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 α слишком мало, градиентный спуск будет очень медленным.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63"/>
          <p:cNvSpPr txBox="1"/>
          <p:nvPr/>
        </p:nvSpPr>
        <p:spPr>
          <a:xfrm>
            <a:off x="609600" y="3257550"/>
            <a:ext cx="388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 α слишком велико, градиентный спуск может не сходиться.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4" name="Google Shape;644;p63"/>
          <p:cNvPicPr preferRelativeResize="0"/>
          <p:nvPr/>
        </p:nvPicPr>
        <p:blipFill rotWithShape="1">
          <a:blip r:embed="rId4">
            <a:alphaModFix/>
          </a:blip>
          <a:srcRect b="14658" l="59253" r="11062" t="12704"/>
          <a:stretch/>
        </p:blipFill>
        <p:spPr>
          <a:xfrm>
            <a:off x="5328550" y="453025"/>
            <a:ext cx="3373651" cy="464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9" name="Google Shape;649;p64"/>
          <p:cNvCxnSpPr/>
          <p:nvPr/>
        </p:nvCxnSpPr>
        <p:spPr>
          <a:xfrm rot="10800000">
            <a:off x="1453311" y="520648"/>
            <a:ext cx="0" cy="2475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0" name="Google Shape;650;p64"/>
          <p:cNvCxnSpPr/>
          <p:nvPr/>
        </p:nvCxnSpPr>
        <p:spPr>
          <a:xfrm>
            <a:off x="1224711" y="2767047"/>
            <a:ext cx="38862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51" name="Google Shape;65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4827" y="2926577"/>
            <a:ext cx="184709" cy="208483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4"/>
          <p:cNvSpPr/>
          <p:nvPr/>
        </p:nvSpPr>
        <p:spPr>
          <a:xfrm>
            <a:off x="1224711" y="729429"/>
            <a:ext cx="3681350" cy="1778433"/>
          </a:xfrm>
          <a:custGeom>
            <a:rect b="b" l="l" r="r" t="t"/>
            <a:pathLst>
              <a:path extrusionOk="0" h="1778433" w="3681350">
                <a:moveTo>
                  <a:pt x="0" y="745726"/>
                </a:moveTo>
                <a:cubicBezTo>
                  <a:pt x="120732" y="572544"/>
                  <a:pt x="213533" y="345824"/>
                  <a:pt x="356259" y="389466"/>
                </a:cubicBezTo>
                <a:cubicBezTo>
                  <a:pt x="498985" y="433108"/>
                  <a:pt x="702574" y="661782"/>
                  <a:pt x="856359" y="1007576"/>
                </a:cubicBezTo>
                <a:cubicBezTo>
                  <a:pt x="1010144" y="1353370"/>
                  <a:pt x="1048145" y="1762352"/>
                  <a:pt x="1278972" y="1778433"/>
                </a:cubicBezTo>
                <a:cubicBezTo>
                  <a:pt x="1522367" y="1753594"/>
                  <a:pt x="1551115" y="1610571"/>
                  <a:pt x="1733797" y="1315741"/>
                </a:cubicBezTo>
                <a:cubicBezTo>
                  <a:pt x="1916479" y="1020911"/>
                  <a:pt x="2212695" y="96813"/>
                  <a:pt x="2375065" y="9455"/>
                </a:cubicBezTo>
                <a:cubicBezTo>
                  <a:pt x="2537435" y="-77903"/>
                  <a:pt x="2603714" y="460297"/>
                  <a:pt x="2708019" y="791594"/>
                </a:cubicBezTo>
                <a:cubicBezTo>
                  <a:pt x="2812324" y="1122891"/>
                  <a:pt x="2888153" y="1431797"/>
                  <a:pt x="3000894" y="1517176"/>
                </a:cubicBezTo>
                <a:cubicBezTo>
                  <a:pt x="3113635" y="1602555"/>
                  <a:pt x="3255818" y="1472100"/>
                  <a:pt x="3384467" y="1303866"/>
                </a:cubicBezTo>
                <a:cubicBezTo>
                  <a:pt x="3513116" y="1135632"/>
                  <a:pt x="3597233" y="815988"/>
                  <a:pt x="3681350" y="496344"/>
                </a:cubicBezTo>
              </a:path>
            </a:pathLst>
          </a:custGeom>
          <a:noFill/>
          <a:ln cap="flat" cmpd="sng" w="3810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64"/>
          <p:cNvSpPr txBox="1"/>
          <p:nvPr/>
        </p:nvSpPr>
        <p:spPr>
          <a:xfrm>
            <a:off x="5444411" y="2468165"/>
            <a:ext cx="17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at local optima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4" name="Google Shape;65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3434" y="2561197"/>
            <a:ext cx="199226" cy="2248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64"/>
          <p:cNvCxnSpPr/>
          <p:nvPr/>
        </p:nvCxnSpPr>
        <p:spPr>
          <a:xfrm rot="10800000">
            <a:off x="4272711" y="2328997"/>
            <a:ext cx="838200" cy="232200"/>
          </a:xfrm>
          <a:prstGeom prst="straightConnector1">
            <a:avLst/>
          </a:prstGeom>
          <a:noFill/>
          <a:ln cap="flat" cmpd="sng" w="12700">
            <a:solidFill>
              <a:srgbClr val="63242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6" name="Google Shape;656;p64"/>
          <p:cNvCxnSpPr/>
          <p:nvPr/>
        </p:nvCxnSpPr>
        <p:spPr>
          <a:xfrm>
            <a:off x="4192231" y="2685095"/>
            <a:ext cx="0" cy="185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7" name="Google Shape;657;p64"/>
          <p:cNvSpPr txBox="1"/>
          <p:nvPr/>
        </p:nvSpPr>
        <p:spPr>
          <a:xfrm>
            <a:off x="1143000" y="3306365"/>
            <a:ext cx="19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Current value of 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8" name="Google Shape;65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7454" y="3391194"/>
            <a:ext cx="199226" cy="2248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9" name="Google Shape;659;p64"/>
          <p:cNvCxnSpPr/>
          <p:nvPr/>
        </p:nvCxnSpPr>
        <p:spPr>
          <a:xfrm flipH="1" rot="10800000">
            <a:off x="2520111" y="2870765"/>
            <a:ext cx="1524000" cy="435600"/>
          </a:xfrm>
          <a:prstGeom prst="straightConnector1">
            <a:avLst/>
          </a:prstGeom>
          <a:noFill/>
          <a:ln cap="flat" cmpd="sng" w="12700">
            <a:solidFill>
              <a:srgbClr val="632423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60" name="Google Shape;660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8201" y="3181351"/>
            <a:ext cx="3276600" cy="787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949" y="1352551"/>
            <a:ext cx="3077652" cy="739844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5"/>
          <p:cNvSpPr txBox="1"/>
          <p:nvPr/>
        </p:nvSpPr>
        <p:spPr>
          <a:xfrm>
            <a:off x="457200" y="133350"/>
            <a:ext cx="7162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Градиентный спуск может сходиться к минимуму даже при фиксированном α.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65"/>
          <p:cNvSpPr txBox="1"/>
          <p:nvPr/>
        </p:nvSpPr>
        <p:spPr>
          <a:xfrm>
            <a:off x="444600" y="2332494"/>
            <a:ext cx="4040400" cy="26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 приближении к минимуму, мы будем автоматически делать все более короткие шаги. Так что нет необходимости увеличивать α.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8" name="Google Shape;668;p65"/>
          <p:cNvPicPr preferRelativeResize="0"/>
          <p:nvPr/>
        </p:nvPicPr>
        <p:blipFill rotWithShape="1">
          <a:blip r:embed="rId4">
            <a:alphaModFix/>
          </a:blip>
          <a:srcRect b="22369" l="48240" r="10784" t="27066"/>
          <a:stretch/>
        </p:blipFill>
        <p:spPr>
          <a:xfrm>
            <a:off x="4773000" y="1527850"/>
            <a:ext cx="4019328" cy="27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4" name="Google Shape;674;p66"/>
          <p:cNvCxnSpPr/>
          <p:nvPr/>
        </p:nvCxnSpPr>
        <p:spPr>
          <a:xfrm>
            <a:off x="4224865" y="2150528"/>
            <a:ext cx="4297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675" name="Google Shape;675;p66"/>
          <p:cNvSpPr txBox="1"/>
          <p:nvPr>
            <p:ph type="ctrTitle"/>
          </p:nvPr>
        </p:nvSpPr>
        <p:spPr>
          <a:xfrm>
            <a:off x="4158342" y="2223408"/>
            <a:ext cx="50292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ru" sz="3400">
                <a:solidFill>
                  <a:srgbClr val="3F3F3F"/>
                </a:solidFill>
              </a:rPr>
              <a:t>Градиентный спуск для линейной регрессии</a:t>
            </a:r>
            <a:endParaRPr sz="3400">
              <a:solidFill>
                <a:srgbClr val="3F3F3F"/>
              </a:solidFill>
            </a:endParaRPr>
          </a:p>
        </p:txBody>
      </p:sp>
      <p:pic>
        <p:nvPicPr>
          <p:cNvPr descr="C:\Users\ang\Desktop\iStock_000012344803Large.jpg" id="676" name="Google Shape;676;p66"/>
          <p:cNvPicPr preferRelativeResize="0"/>
          <p:nvPr/>
        </p:nvPicPr>
        <p:blipFill rotWithShape="1">
          <a:blip r:embed="rId3">
            <a:alphaModFix/>
          </a:blip>
          <a:srcRect b="7244" l="0" r="0" t="0"/>
          <a:stretch/>
        </p:blipFill>
        <p:spPr>
          <a:xfrm>
            <a:off x="685800" y="361950"/>
            <a:ext cx="3200399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66"/>
          <p:cNvSpPr txBox="1"/>
          <p:nvPr/>
        </p:nvSpPr>
        <p:spPr>
          <a:xfrm>
            <a:off x="838200" y="3867150"/>
            <a:ext cx="2895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b="0" i="0" lang="ru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66"/>
          <p:cNvSpPr txBox="1"/>
          <p:nvPr/>
        </p:nvSpPr>
        <p:spPr>
          <a:xfrm>
            <a:off x="4191000" y="666750"/>
            <a:ext cx="49530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ru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Парная линейная регрессия</a:t>
            </a:r>
            <a:endParaRPr sz="4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66"/>
          <p:cNvSpPr/>
          <p:nvPr/>
        </p:nvSpPr>
        <p:spPr>
          <a:xfrm>
            <a:off x="8153400" y="4705350"/>
            <a:ext cx="990600" cy="43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7"/>
          <p:cNvSpPr txBox="1"/>
          <p:nvPr/>
        </p:nvSpPr>
        <p:spPr>
          <a:xfrm>
            <a:off x="381000" y="666750"/>
            <a:ext cx="403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Алгоритм градиентного спуска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5" name="Google Shape;68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504950"/>
            <a:ext cx="3513582" cy="191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7374" y="1579626"/>
            <a:ext cx="2201418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67"/>
          <p:cNvSpPr txBox="1"/>
          <p:nvPr/>
        </p:nvSpPr>
        <p:spPr>
          <a:xfrm>
            <a:off x="4724400" y="662275"/>
            <a:ext cx="368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Модель линейной регрессии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8" name="Google Shape;688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8774" y="2343150"/>
            <a:ext cx="4246627" cy="5967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9" name="Google Shape;689;p67"/>
          <p:cNvCxnSpPr/>
          <p:nvPr/>
        </p:nvCxnSpPr>
        <p:spPr>
          <a:xfrm>
            <a:off x="4495800" y="5668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549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8"/>
          <p:cNvSpPr txBox="1"/>
          <p:nvPr/>
        </p:nvSpPr>
        <p:spPr>
          <a:xfrm>
            <a:off x="381000" y="800050"/>
            <a:ext cx="579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Алгоритм градиентного спуска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5" name="Google Shape;69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07642"/>
            <a:ext cx="5454396" cy="2116836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68"/>
          <p:cNvSpPr txBox="1"/>
          <p:nvPr/>
        </p:nvSpPr>
        <p:spPr>
          <a:xfrm>
            <a:off x="6587490" y="2049780"/>
            <a:ext cx="20691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изменять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одновременно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7" name="Google Shape;69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0869" y="2470693"/>
            <a:ext cx="284815" cy="31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77193" y="2472049"/>
            <a:ext cx="273966" cy="309229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8"/>
          <p:cNvSpPr/>
          <p:nvPr/>
        </p:nvSpPr>
        <p:spPr>
          <a:xfrm>
            <a:off x="6172200" y="2114550"/>
            <a:ext cx="152400" cy="1219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1D1B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520303"/>
            <a:ext cx="7677149" cy="40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69"/>
          <p:cNvSpPr/>
          <p:nvPr/>
        </p:nvSpPr>
        <p:spPr>
          <a:xfrm>
            <a:off x="3790950" y="2024062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69"/>
          <p:cNvSpPr/>
          <p:nvPr/>
        </p:nvSpPr>
        <p:spPr>
          <a:xfrm>
            <a:off x="3829050" y="2241946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69"/>
          <p:cNvSpPr/>
          <p:nvPr/>
        </p:nvSpPr>
        <p:spPr>
          <a:xfrm>
            <a:off x="3810000" y="2463402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69"/>
          <p:cNvSpPr/>
          <p:nvPr/>
        </p:nvSpPr>
        <p:spPr>
          <a:xfrm>
            <a:off x="3581400" y="2692002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69"/>
          <p:cNvSpPr/>
          <p:nvPr/>
        </p:nvSpPr>
        <p:spPr>
          <a:xfrm>
            <a:off x="3657600" y="2920602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69"/>
          <p:cNvSpPr/>
          <p:nvPr/>
        </p:nvSpPr>
        <p:spPr>
          <a:xfrm>
            <a:off x="3962400" y="2977752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69"/>
          <p:cNvSpPr/>
          <p:nvPr/>
        </p:nvSpPr>
        <p:spPr>
          <a:xfrm>
            <a:off x="4114800" y="3149202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69"/>
          <p:cNvSpPr/>
          <p:nvPr/>
        </p:nvSpPr>
        <p:spPr>
          <a:xfrm>
            <a:off x="4038600" y="3377802"/>
            <a:ext cx="228600" cy="171300"/>
          </a:xfrm>
          <a:prstGeom prst="star4">
            <a:avLst>
              <a:gd fmla="val 12500" name="adj"/>
            </a:avLst>
          </a:prstGeom>
          <a:solidFill>
            <a:schemeClr val="dk1">
              <a:alpha val="59609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4" name="Google Shape;714;p69"/>
          <p:cNvCxnSpPr/>
          <p:nvPr/>
        </p:nvCxnSpPr>
        <p:spPr>
          <a:xfrm>
            <a:off x="3692525" y="2777727"/>
            <a:ext cx="76200" cy="22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69"/>
          <p:cNvCxnSpPr/>
          <p:nvPr/>
        </p:nvCxnSpPr>
        <p:spPr>
          <a:xfrm flipH="1">
            <a:off x="3692525" y="2549127"/>
            <a:ext cx="228600" cy="22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69"/>
          <p:cNvCxnSpPr/>
          <p:nvPr/>
        </p:nvCxnSpPr>
        <p:spPr>
          <a:xfrm>
            <a:off x="3775075" y="3006327"/>
            <a:ext cx="304800" cy="57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" name="Google Shape;717;p69"/>
          <p:cNvCxnSpPr/>
          <p:nvPr/>
        </p:nvCxnSpPr>
        <p:spPr>
          <a:xfrm>
            <a:off x="4068763" y="3063477"/>
            <a:ext cx="152400" cy="171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69"/>
          <p:cNvCxnSpPr/>
          <p:nvPr/>
        </p:nvCxnSpPr>
        <p:spPr>
          <a:xfrm flipH="1">
            <a:off x="4144963" y="3234927"/>
            <a:ext cx="76200" cy="22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69"/>
          <p:cNvCxnSpPr/>
          <p:nvPr/>
        </p:nvCxnSpPr>
        <p:spPr>
          <a:xfrm>
            <a:off x="3905251" y="2109787"/>
            <a:ext cx="42900" cy="22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69"/>
          <p:cNvCxnSpPr/>
          <p:nvPr/>
        </p:nvCxnSpPr>
        <p:spPr>
          <a:xfrm flipH="1">
            <a:off x="3924414" y="2334815"/>
            <a:ext cx="23700" cy="210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69"/>
          <p:cNvSpPr txBox="1"/>
          <p:nvPr/>
        </p:nvSpPr>
        <p:spPr>
          <a:xfrm>
            <a:off x="6772276" y="3714749"/>
            <a:ext cx="38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aseline="-25000" lang="ru" sz="18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1</a:t>
            </a:r>
            <a:endParaRPr baseline="-25000" sz="1800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722" name="Google Shape;722;p69"/>
          <p:cNvSpPr txBox="1"/>
          <p:nvPr/>
        </p:nvSpPr>
        <p:spPr>
          <a:xfrm>
            <a:off x="2751138" y="3999309"/>
            <a:ext cx="38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aseline="-25000" lang="ru" sz="18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</a:t>
            </a:r>
            <a:endParaRPr baseline="-25000" sz="1800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723" name="Google Shape;723;p69"/>
          <p:cNvSpPr txBox="1"/>
          <p:nvPr/>
        </p:nvSpPr>
        <p:spPr>
          <a:xfrm>
            <a:off x="596285" y="2379820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J(</a:t>
            </a:r>
            <a:r>
              <a:rPr lang="ru" sz="1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aseline="-25000" lang="ru" sz="1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</a:t>
            </a:r>
            <a:r>
              <a:rPr lang="ru" sz="1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,θ</a:t>
            </a:r>
            <a:r>
              <a:rPr baseline="-25000" lang="ru" sz="1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1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aseline="-25000" sz="180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Public\Documents\ml-class\lectures-slides\assets\2.bowl.png" id="728" name="Google Shape;72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209550"/>
            <a:ext cx="6019801" cy="4724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6643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3050" y="209550"/>
            <a:ext cx="678942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71"/>
          <p:cNvSpPr txBox="1"/>
          <p:nvPr/>
        </p:nvSpPr>
        <p:spPr>
          <a:xfrm>
            <a:off x="838200" y="578675"/>
            <a:ext cx="37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fixed           , this is a function of x)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7" name="Google Shape;737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9568" y="666750"/>
            <a:ext cx="519391" cy="22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0784" y="209550"/>
            <a:ext cx="1076706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1"/>
          <p:cNvSpPr txBox="1"/>
          <p:nvPr/>
        </p:nvSpPr>
        <p:spPr>
          <a:xfrm>
            <a:off x="5328312" y="578675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(function of the parameters           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0" name="Google Shape;740;p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80557" y="666750"/>
            <a:ext cx="515722" cy="21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6644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3050" y="209550"/>
            <a:ext cx="678942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72"/>
          <p:cNvSpPr txBox="1"/>
          <p:nvPr/>
        </p:nvSpPr>
        <p:spPr>
          <a:xfrm>
            <a:off x="838200" y="578675"/>
            <a:ext cx="37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fixed           , this is a function of x)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9" name="Google Shape;749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9568" y="666750"/>
            <a:ext cx="519391" cy="22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0784" y="209550"/>
            <a:ext cx="1076706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2"/>
          <p:cNvSpPr txBox="1"/>
          <p:nvPr/>
        </p:nvSpPr>
        <p:spPr>
          <a:xfrm>
            <a:off x="5328312" y="578675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(function of the parameters           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2" name="Google Shape;752;p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80557" y="666750"/>
            <a:ext cx="515722" cy="21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Области применения ML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Распознавание речи.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Компьютерное зрение.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Компьютерная лингвистика и обработка естественных языков.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Медицинская диагностика.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Техническая диагностика.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Рубрикация текстов.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Интеллектуальные игры.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6644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3050" y="209550"/>
            <a:ext cx="678942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73"/>
          <p:cNvSpPr txBox="1"/>
          <p:nvPr/>
        </p:nvSpPr>
        <p:spPr>
          <a:xfrm>
            <a:off x="838200" y="578675"/>
            <a:ext cx="37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fixed           , this is a function of x)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1" name="Google Shape;761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9568" y="666750"/>
            <a:ext cx="519391" cy="22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0784" y="209550"/>
            <a:ext cx="1076706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3"/>
          <p:cNvSpPr txBox="1"/>
          <p:nvPr/>
        </p:nvSpPr>
        <p:spPr>
          <a:xfrm>
            <a:off x="5328312" y="578675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(function of the parameters           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4" name="Google Shape;764;p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80557" y="666750"/>
            <a:ext cx="515722" cy="21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6644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3050" y="209550"/>
            <a:ext cx="678942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74"/>
          <p:cNvSpPr txBox="1"/>
          <p:nvPr/>
        </p:nvSpPr>
        <p:spPr>
          <a:xfrm>
            <a:off x="838200" y="578675"/>
            <a:ext cx="37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fixed           , this is a function of x)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3" name="Google Shape;773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9568" y="666750"/>
            <a:ext cx="519391" cy="22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0784" y="209550"/>
            <a:ext cx="1076706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74"/>
          <p:cNvSpPr txBox="1"/>
          <p:nvPr/>
        </p:nvSpPr>
        <p:spPr>
          <a:xfrm>
            <a:off x="5328312" y="578675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(function of the parameters           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6" name="Google Shape;776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80557" y="666750"/>
            <a:ext cx="515722" cy="21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6644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3050" y="209550"/>
            <a:ext cx="678942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75"/>
          <p:cNvSpPr txBox="1"/>
          <p:nvPr/>
        </p:nvSpPr>
        <p:spPr>
          <a:xfrm>
            <a:off x="838200" y="578675"/>
            <a:ext cx="37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fixed           , this is a function of x)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5" name="Google Shape;785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9568" y="666750"/>
            <a:ext cx="519391" cy="22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0784" y="209550"/>
            <a:ext cx="1076706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5"/>
          <p:cNvSpPr txBox="1"/>
          <p:nvPr/>
        </p:nvSpPr>
        <p:spPr>
          <a:xfrm>
            <a:off x="5328312" y="578675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(function of the parameters           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8" name="Google Shape;788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80557" y="666750"/>
            <a:ext cx="515722" cy="21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6644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3050" y="209550"/>
            <a:ext cx="678942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76"/>
          <p:cNvSpPr txBox="1"/>
          <p:nvPr/>
        </p:nvSpPr>
        <p:spPr>
          <a:xfrm>
            <a:off x="838200" y="578675"/>
            <a:ext cx="37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fixed           , this is a function of x)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7" name="Google Shape;797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9568" y="666750"/>
            <a:ext cx="519391" cy="22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0784" y="209550"/>
            <a:ext cx="1076706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76"/>
          <p:cNvSpPr txBox="1"/>
          <p:nvPr/>
        </p:nvSpPr>
        <p:spPr>
          <a:xfrm>
            <a:off x="5328312" y="578675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(function of the parameters           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0" name="Google Shape;800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80557" y="666750"/>
            <a:ext cx="515722" cy="21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6644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3050" y="209550"/>
            <a:ext cx="678942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77"/>
          <p:cNvSpPr txBox="1"/>
          <p:nvPr/>
        </p:nvSpPr>
        <p:spPr>
          <a:xfrm>
            <a:off x="838200" y="578675"/>
            <a:ext cx="37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fixed           , this is a function of x)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9" name="Google Shape;809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9568" y="666750"/>
            <a:ext cx="519391" cy="22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0784" y="209550"/>
            <a:ext cx="1076706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77"/>
          <p:cNvSpPr txBox="1"/>
          <p:nvPr/>
        </p:nvSpPr>
        <p:spPr>
          <a:xfrm>
            <a:off x="5328312" y="578675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(function of the parameters           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2" name="Google Shape;812;p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80557" y="666750"/>
            <a:ext cx="515722" cy="21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6644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3050" y="209550"/>
            <a:ext cx="678942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78"/>
          <p:cNvSpPr txBox="1"/>
          <p:nvPr/>
        </p:nvSpPr>
        <p:spPr>
          <a:xfrm>
            <a:off x="838200" y="578675"/>
            <a:ext cx="37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fixed           , this is a function of x)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1" name="Google Shape;821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9568" y="666750"/>
            <a:ext cx="519391" cy="22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0784" y="209550"/>
            <a:ext cx="1076706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78"/>
          <p:cNvSpPr txBox="1"/>
          <p:nvPr/>
        </p:nvSpPr>
        <p:spPr>
          <a:xfrm>
            <a:off x="5328312" y="578675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(function of the parameters           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4" name="Google Shape;824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80557" y="666750"/>
            <a:ext cx="515722" cy="21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6644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880382"/>
            <a:ext cx="4388757" cy="32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3050" y="209550"/>
            <a:ext cx="678942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79"/>
          <p:cNvSpPr txBox="1"/>
          <p:nvPr/>
        </p:nvSpPr>
        <p:spPr>
          <a:xfrm>
            <a:off x="838200" y="578675"/>
            <a:ext cx="37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fixed           , this is a function of x)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3" name="Google Shape;833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9568" y="666750"/>
            <a:ext cx="519391" cy="22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0784" y="209550"/>
            <a:ext cx="1076706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79"/>
          <p:cNvSpPr txBox="1"/>
          <p:nvPr/>
        </p:nvSpPr>
        <p:spPr>
          <a:xfrm>
            <a:off x="5328312" y="578675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(function of the parameters           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6" name="Google Shape;836;p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80557" y="666750"/>
            <a:ext cx="515722" cy="21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80"/>
          <p:cNvSpPr txBox="1"/>
          <p:nvPr/>
        </p:nvSpPr>
        <p:spPr>
          <a:xfrm>
            <a:off x="685800" y="514350"/>
            <a:ext cx="4535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“Batch” Gradient Descent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80"/>
          <p:cNvSpPr txBox="1"/>
          <p:nvPr/>
        </p:nvSpPr>
        <p:spPr>
          <a:xfrm>
            <a:off x="685800" y="1428750"/>
            <a:ext cx="7833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“Пакетный” градиентный спуск: На каждом шаге спуска мы используем все обучающие примеры.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1"/>
          <p:cNvSpPr txBox="1"/>
          <p:nvPr/>
        </p:nvSpPr>
        <p:spPr>
          <a:xfrm>
            <a:off x="4191000" y="666750"/>
            <a:ext cx="48768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ru" sz="3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Множественная линейная регрессия</a:t>
            </a:r>
            <a:endParaRPr b="0" i="0" sz="36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9" name="Google Shape;849;p81"/>
          <p:cNvCxnSpPr/>
          <p:nvPr/>
        </p:nvCxnSpPr>
        <p:spPr>
          <a:xfrm>
            <a:off x="4224865" y="2150528"/>
            <a:ext cx="4297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850" name="Google Shape;850;p81"/>
          <p:cNvSpPr txBox="1"/>
          <p:nvPr>
            <p:ph idx="4294967295" type="ctrTitle"/>
          </p:nvPr>
        </p:nvSpPr>
        <p:spPr>
          <a:xfrm>
            <a:off x="4224865" y="1698294"/>
            <a:ext cx="44958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ru" sz="3700">
                <a:solidFill>
                  <a:srgbClr val="3F3F3F"/>
                </a:solidFill>
              </a:rPr>
              <a:t>Несколько признаков</a:t>
            </a:r>
            <a:endParaRPr b="0" i="0" sz="37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ng\Desktop\iStock_000012344803Large.jpg" id="851" name="Google Shape;851;p81"/>
          <p:cNvPicPr preferRelativeResize="0"/>
          <p:nvPr/>
        </p:nvPicPr>
        <p:blipFill rotWithShape="1">
          <a:blip r:embed="rId3">
            <a:alphaModFix/>
          </a:blip>
          <a:srcRect b="7244" l="0" r="0" t="0"/>
          <a:stretch/>
        </p:blipFill>
        <p:spPr>
          <a:xfrm>
            <a:off x="685800" y="361950"/>
            <a:ext cx="3200399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81"/>
          <p:cNvSpPr txBox="1"/>
          <p:nvPr/>
        </p:nvSpPr>
        <p:spPr>
          <a:xfrm>
            <a:off x="838200" y="3867150"/>
            <a:ext cx="2895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b="0" i="0" lang="ru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8" name="Google Shape;858;p82"/>
          <p:cNvGraphicFramePr/>
          <p:nvPr/>
        </p:nvGraphicFramePr>
        <p:xfrm>
          <a:off x="3366448" y="112544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{B747F467-60B4-4730-A1D5-91B9E23236E7}</a:tableStyleId>
              </a:tblPr>
              <a:tblGrid>
                <a:gridCol w="1364775"/>
                <a:gridCol w="1364775"/>
              </a:tblGrid>
              <a:tr h="882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 (feet</a:t>
                      </a:r>
                      <a:r>
                        <a:rPr b="1" baseline="30000" lang="ru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b="1" lang="ru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 ($1000)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2104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299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1416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232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299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1534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315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299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852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178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299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859" name="Google Shape;85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4982" y="1805940"/>
            <a:ext cx="153162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1916" y="1785747"/>
            <a:ext cx="144018" cy="196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0400" y="3858063"/>
            <a:ext cx="2935224" cy="408432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82"/>
          <p:cNvSpPr txBox="1"/>
          <p:nvPr/>
        </p:nvSpPr>
        <p:spPr>
          <a:xfrm>
            <a:off x="304800" y="285750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Несколько признаков (переменных).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В чем заключается процесс обучения?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-&gt; Подбор параметров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8" name="Google Shape;868;p83"/>
          <p:cNvGraphicFramePr/>
          <p:nvPr/>
        </p:nvGraphicFramePr>
        <p:xfrm>
          <a:off x="838201" y="112544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{B747F467-60B4-4730-A1D5-91B9E23236E7}</a:tableStyleId>
              </a:tblPr>
              <a:tblGrid>
                <a:gridCol w="1364775"/>
                <a:gridCol w="1528550"/>
                <a:gridCol w="1528550"/>
                <a:gridCol w="1528550"/>
                <a:gridCol w="1364775"/>
              </a:tblGrid>
              <a:tr h="882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 (feet</a:t>
                      </a:r>
                      <a:r>
                        <a:rPr b="1" baseline="30000" lang="ru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b="1" lang="ru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bedrooms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floors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 of home (years)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 ($1000)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2104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299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1416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232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299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1534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315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299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852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178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299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69" name="Google Shape;869;p83"/>
          <p:cNvSpPr txBox="1"/>
          <p:nvPr/>
        </p:nvSpPr>
        <p:spPr>
          <a:xfrm>
            <a:off x="304800" y="285750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Несколько признаков (переменных).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834" y="411560"/>
            <a:ext cx="7736334" cy="4731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1" name="Google Shape;881;p85"/>
          <p:cNvGraphicFramePr/>
          <p:nvPr/>
        </p:nvGraphicFramePr>
        <p:xfrm>
          <a:off x="636896" y="8680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{B747F467-60B4-4730-A1D5-91B9E23236E7}</a:tableStyleId>
              </a:tblPr>
              <a:tblGrid>
                <a:gridCol w="1143000"/>
                <a:gridCol w="1143000"/>
                <a:gridCol w="1143000"/>
                <a:gridCol w="1447800"/>
                <a:gridCol w="1524000"/>
              </a:tblGrid>
              <a:tr h="64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 (feet</a:t>
                      </a:r>
                      <a:r>
                        <a:rPr b="1" baseline="30000" lang="ru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b="1" lang="ru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bedrooms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floors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 of home (years)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 ($1000)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6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2104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219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1416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232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219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1534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315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219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852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178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219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82" name="Google Shape;882;p85"/>
          <p:cNvSpPr txBox="1"/>
          <p:nvPr/>
        </p:nvSpPr>
        <p:spPr>
          <a:xfrm>
            <a:off x="304800" y="285750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Несколько признаков (переменных).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85"/>
          <p:cNvSpPr txBox="1"/>
          <p:nvPr/>
        </p:nvSpPr>
        <p:spPr>
          <a:xfrm>
            <a:off x="329820" y="3189550"/>
            <a:ext cx="67569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Обозначения:</a:t>
            </a:r>
            <a:endParaRPr/>
          </a:p>
          <a:p>
            <a:pPr indent="0" lvl="2" marL="9144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количество признаков</a:t>
            </a:r>
            <a:endParaRPr/>
          </a:p>
          <a:p>
            <a:pPr indent="0" lvl="2" marL="9144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вектор признаков</a:t>
            </a:r>
            <a:r>
              <a:rPr b="0" i="0" lang="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обучающего примера</a:t>
            </a:r>
            <a:r>
              <a:rPr b="0" i="0" lang="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2" marL="91440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0" i="0" lang="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значение признака</a:t>
            </a:r>
            <a:r>
              <a:rPr b="0" i="0" lang="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</a:t>
            </a:r>
            <a:r>
              <a:rPr b="0" i="0" lang="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обучающего примера</a:t>
            </a:r>
            <a:r>
              <a:rPr b="0" i="0" lang="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pic>
        <p:nvPicPr>
          <p:cNvPr id="884" name="Google Shape;88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530" y="3705451"/>
            <a:ext cx="13906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2876" y="3953101"/>
            <a:ext cx="350520" cy="230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2876" y="4313261"/>
            <a:ext cx="350520" cy="37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2817" y="3953101"/>
            <a:ext cx="268605" cy="217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20497" y="4372414"/>
            <a:ext cx="268605" cy="217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74738" y="4391361"/>
            <a:ext cx="104775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975" y="1841120"/>
            <a:ext cx="5870067" cy="357378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86"/>
          <p:cNvSpPr txBox="1"/>
          <p:nvPr/>
        </p:nvSpPr>
        <p:spPr>
          <a:xfrm>
            <a:off x="419100" y="2341373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удобства и однообразия, обозначим                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7" name="Google Shape;897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5175" y="2424211"/>
            <a:ext cx="976122" cy="296037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86"/>
          <p:cNvSpPr txBox="1"/>
          <p:nvPr/>
        </p:nvSpPr>
        <p:spPr>
          <a:xfrm>
            <a:off x="561975" y="528700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Модель множественной линейной регрессии.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87"/>
          <p:cNvSpPr txBox="1"/>
          <p:nvPr/>
        </p:nvSpPr>
        <p:spPr>
          <a:xfrm>
            <a:off x="4191000" y="666750"/>
            <a:ext cx="49530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ru" sz="3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Множественная линейная регрессия</a:t>
            </a:r>
            <a:endParaRPr sz="3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5" name="Google Shape;905;p87"/>
          <p:cNvCxnSpPr/>
          <p:nvPr/>
        </p:nvCxnSpPr>
        <p:spPr>
          <a:xfrm>
            <a:off x="4224865" y="2150528"/>
            <a:ext cx="4297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906" name="Google Shape;906;p87"/>
          <p:cNvSpPr txBox="1"/>
          <p:nvPr>
            <p:ph idx="4294967295" type="ctrTitle"/>
          </p:nvPr>
        </p:nvSpPr>
        <p:spPr>
          <a:xfrm>
            <a:off x="4191000" y="1962150"/>
            <a:ext cx="44958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ru" sz="3200">
                <a:solidFill>
                  <a:srgbClr val="3F3F3F"/>
                </a:solidFill>
              </a:rPr>
              <a:t>Градиентный спуск для множественной регрессии</a:t>
            </a:r>
            <a:endParaRPr b="0" i="0" sz="32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ng\Desktop\iStock_000012344803Large.jpg" id="907" name="Google Shape;907;p87"/>
          <p:cNvPicPr preferRelativeResize="0"/>
          <p:nvPr/>
        </p:nvPicPr>
        <p:blipFill rotWithShape="1">
          <a:blip r:embed="rId3">
            <a:alphaModFix/>
          </a:blip>
          <a:srcRect b="7244" l="0" r="0" t="0"/>
          <a:stretch/>
        </p:blipFill>
        <p:spPr>
          <a:xfrm>
            <a:off x="685800" y="361950"/>
            <a:ext cx="3200399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87"/>
          <p:cNvSpPr txBox="1"/>
          <p:nvPr/>
        </p:nvSpPr>
        <p:spPr>
          <a:xfrm>
            <a:off x="838200" y="3867150"/>
            <a:ext cx="2895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b="0" i="0" lang="ru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8850" y="428190"/>
            <a:ext cx="6261354" cy="32918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88"/>
          <p:cNvSpPr txBox="1"/>
          <p:nvPr/>
        </p:nvSpPr>
        <p:spPr>
          <a:xfrm>
            <a:off x="381000" y="361950"/>
            <a:ext cx="18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Гипотеза: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88"/>
          <p:cNvSpPr txBox="1"/>
          <p:nvPr/>
        </p:nvSpPr>
        <p:spPr>
          <a:xfrm>
            <a:off x="381000" y="1424285"/>
            <a:ext cx="26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Функция ошибки: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88"/>
          <p:cNvSpPr txBox="1"/>
          <p:nvPr/>
        </p:nvSpPr>
        <p:spPr>
          <a:xfrm>
            <a:off x="381000" y="906065"/>
            <a:ext cx="18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Параметры: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8" name="Google Shape;918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3402" y="998594"/>
            <a:ext cx="1639062" cy="27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688973"/>
            <a:ext cx="5655564" cy="8321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0" name="Google Shape;920;p88"/>
          <p:cNvGrpSpPr/>
          <p:nvPr/>
        </p:nvGrpSpPr>
        <p:grpSpPr>
          <a:xfrm>
            <a:off x="381000" y="2952750"/>
            <a:ext cx="8458200" cy="1781325"/>
            <a:chOff x="381000" y="2952750"/>
            <a:chExt cx="8458200" cy="1781325"/>
          </a:xfrm>
        </p:grpSpPr>
        <p:pic>
          <p:nvPicPr>
            <p:cNvPr id="921" name="Google Shape;921;p8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48500" y="4423440"/>
              <a:ext cx="1293495" cy="220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2" name="Google Shape;922;p8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89963" y="3447007"/>
              <a:ext cx="109728" cy="30403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3" name="Google Shape;923;p88"/>
            <p:cNvGrpSpPr/>
            <p:nvPr/>
          </p:nvGrpSpPr>
          <p:grpSpPr>
            <a:xfrm>
              <a:off x="381000" y="2952750"/>
              <a:ext cx="8458200" cy="1781325"/>
              <a:chOff x="381000" y="2952750"/>
              <a:chExt cx="8458200" cy="1781325"/>
            </a:xfrm>
          </p:grpSpPr>
          <p:sp>
            <p:nvSpPr>
              <p:cNvPr id="924" name="Google Shape;924;p88"/>
              <p:cNvSpPr txBox="1"/>
              <p:nvPr/>
            </p:nvSpPr>
            <p:spPr>
              <a:xfrm>
                <a:off x="3505200" y="4333875"/>
                <a:ext cx="5334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(Одновременное изменение для                        )</a:t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88"/>
              <p:cNvSpPr txBox="1"/>
              <p:nvPr/>
            </p:nvSpPr>
            <p:spPr>
              <a:xfrm>
                <a:off x="1048625" y="3390850"/>
                <a:ext cx="1101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Повторять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88"/>
              <p:cNvSpPr txBox="1"/>
              <p:nvPr/>
            </p:nvSpPr>
            <p:spPr>
              <a:xfrm>
                <a:off x="381000" y="2952750"/>
                <a:ext cx="30306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Градиентный спуск:</a:t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27" name="Google Shape;927;p8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447800" y="4379695"/>
                <a:ext cx="109728" cy="3040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8" name="Google Shape;928;p8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519047" y="3854463"/>
                <a:ext cx="3698748" cy="4366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89"/>
          <p:cNvSpPr txBox="1"/>
          <p:nvPr/>
        </p:nvSpPr>
        <p:spPr>
          <a:xfrm>
            <a:off x="304800" y="207317"/>
            <a:ext cx="358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Градиентный спуск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89"/>
          <p:cNvSpPr txBox="1"/>
          <p:nvPr/>
        </p:nvSpPr>
        <p:spPr>
          <a:xfrm>
            <a:off x="457200" y="1151541"/>
            <a:ext cx="26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Повторять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89"/>
          <p:cNvSpPr txBox="1"/>
          <p:nvPr/>
        </p:nvSpPr>
        <p:spPr>
          <a:xfrm>
            <a:off x="457200" y="751431"/>
            <a:ext cx="35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Парная (n=1):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7" name="Google Shape;93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3" y="1533525"/>
            <a:ext cx="3355277" cy="62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8463" y="1207708"/>
            <a:ext cx="109728" cy="30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986" y="4095750"/>
            <a:ext cx="109728" cy="30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2021" y="2862072"/>
            <a:ext cx="3698177" cy="62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84919" y="2417254"/>
            <a:ext cx="726948" cy="306896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89"/>
          <p:cNvSpPr/>
          <p:nvPr/>
        </p:nvSpPr>
        <p:spPr>
          <a:xfrm rot="5400000">
            <a:off x="3134477" y="1284344"/>
            <a:ext cx="134400" cy="2059800"/>
          </a:xfrm>
          <a:prstGeom prst="rightBrace">
            <a:avLst>
              <a:gd fmla="val 47916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3" name="Google Shape;943;p89"/>
          <p:cNvCxnSpPr/>
          <p:nvPr/>
        </p:nvCxnSpPr>
        <p:spPr>
          <a:xfrm>
            <a:off x="4686300" y="133350"/>
            <a:ext cx="0" cy="48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4" name="Google Shape;944;p89"/>
          <p:cNvSpPr txBox="1"/>
          <p:nvPr/>
        </p:nvSpPr>
        <p:spPr>
          <a:xfrm>
            <a:off x="4838700" y="57150"/>
            <a:ext cx="35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Общий алгоритм               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5" name="Google Shape;945;p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52399" y="142383"/>
            <a:ext cx="687515" cy="229743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89"/>
          <p:cNvSpPr txBox="1"/>
          <p:nvPr/>
        </p:nvSpPr>
        <p:spPr>
          <a:xfrm>
            <a:off x="4829175" y="438150"/>
            <a:ext cx="26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Повторять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7" name="Google Shape;947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438" y="494317"/>
            <a:ext cx="109728" cy="30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9686" y="2190750"/>
            <a:ext cx="109728" cy="30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19700" y="1008883"/>
            <a:ext cx="3686175" cy="624078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89"/>
          <p:cNvSpPr txBox="1"/>
          <p:nvPr/>
        </p:nvSpPr>
        <p:spPr>
          <a:xfrm>
            <a:off x="6258308" y="1682175"/>
            <a:ext cx="274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(одновременное изменение        для       </a:t>
            </a:r>
            <a:r>
              <a:rPr lang="ru"/>
              <a:t>                 </a:t>
            </a: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1" name="Google Shape;951;p8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37850" y="1730695"/>
            <a:ext cx="168021" cy="229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8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33137" y="2048087"/>
            <a:ext cx="1034796" cy="1767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3" name="Google Shape;953;p89"/>
          <p:cNvCxnSpPr/>
          <p:nvPr/>
        </p:nvCxnSpPr>
        <p:spPr>
          <a:xfrm rot="10800000">
            <a:off x="4876800" y="2639990"/>
            <a:ext cx="396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54" name="Google Shape;954;p8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99686" y="2724150"/>
            <a:ext cx="3660458" cy="62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8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97681" y="3471672"/>
            <a:ext cx="3660458" cy="62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8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097681" y="4157472"/>
            <a:ext cx="3660458" cy="62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8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97681" y="4879181"/>
            <a:ext cx="190024" cy="21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0"/>
          <p:cNvSpPr txBox="1"/>
          <p:nvPr/>
        </p:nvSpPr>
        <p:spPr>
          <a:xfrm>
            <a:off x="3990975" y="666750"/>
            <a:ext cx="49530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ru" sz="3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Множественная линейная регрессия</a:t>
            </a:r>
            <a:endParaRPr sz="4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4" name="Google Shape;964;p90"/>
          <p:cNvCxnSpPr/>
          <p:nvPr/>
        </p:nvCxnSpPr>
        <p:spPr>
          <a:xfrm>
            <a:off x="4224865" y="2150528"/>
            <a:ext cx="4297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965" name="Google Shape;965;p90"/>
          <p:cNvSpPr txBox="1"/>
          <p:nvPr>
            <p:ph idx="4294967295" type="ctrTitle"/>
          </p:nvPr>
        </p:nvSpPr>
        <p:spPr>
          <a:xfrm>
            <a:off x="3990975" y="1885950"/>
            <a:ext cx="4953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ru" sz="2600">
                <a:solidFill>
                  <a:srgbClr val="3F3F3F"/>
                </a:solidFill>
              </a:rPr>
              <a:t>Градиентный спуск на практике</a:t>
            </a:r>
            <a:r>
              <a:rPr b="0" i="0" lang="ru" sz="2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I: </a:t>
            </a:r>
            <a:r>
              <a:rPr lang="ru" sz="2600">
                <a:solidFill>
                  <a:srgbClr val="3F3F3F"/>
                </a:solidFill>
              </a:rPr>
              <a:t>масштабирование признаков</a:t>
            </a:r>
            <a:endParaRPr b="0" i="0" sz="26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ng\Desktop\iStock_000012344803Large.jpg" id="966" name="Google Shape;966;p90"/>
          <p:cNvPicPr preferRelativeResize="0"/>
          <p:nvPr/>
        </p:nvPicPr>
        <p:blipFill rotWithShape="1">
          <a:blip r:embed="rId3">
            <a:alphaModFix/>
          </a:blip>
          <a:srcRect b="7244" l="0" r="0" t="0"/>
          <a:stretch/>
        </p:blipFill>
        <p:spPr>
          <a:xfrm>
            <a:off x="685800" y="361950"/>
            <a:ext cx="3200399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90"/>
          <p:cNvSpPr txBox="1"/>
          <p:nvPr/>
        </p:nvSpPr>
        <p:spPr>
          <a:xfrm>
            <a:off x="838200" y="3867150"/>
            <a:ext cx="2895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b="0" i="0" lang="ru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1"/>
          <p:cNvSpPr txBox="1"/>
          <p:nvPr/>
        </p:nvSpPr>
        <p:spPr>
          <a:xfrm>
            <a:off x="381000" y="971550"/>
            <a:ext cx="46482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= площадь (0-2000 feet</a:t>
            </a:r>
            <a:r>
              <a:rPr baseline="30000"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= количество комнат (1-5</a:t>
            </a: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4" name="Google Shape;974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123950"/>
            <a:ext cx="267462" cy="18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1493282"/>
            <a:ext cx="274320" cy="180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6" name="Google Shape;976;p91"/>
          <p:cNvCxnSpPr/>
          <p:nvPr/>
        </p:nvCxnSpPr>
        <p:spPr>
          <a:xfrm>
            <a:off x="4724400" y="1123950"/>
            <a:ext cx="0" cy="366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77" name="Google Shape;977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0099" y="972531"/>
            <a:ext cx="1959102" cy="45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86400" y="1743664"/>
            <a:ext cx="3241548" cy="395478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91"/>
          <p:cNvSpPr/>
          <p:nvPr/>
        </p:nvSpPr>
        <p:spPr>
          <a:xfrm>
            <a:off x="344043" y="133350"/>
            <a:ext cx="7010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Масштабирование признаков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Идея: Привести все признаки к одной шкале.</a:t>
            </a:r>
            <a:endParaRPr/>
          </a:p>
        </p:txBody>
      </p:sp>
      <p:sp>
        <p:nvSpPr>
          <p:cNvPr id="980" name="Google Shape;980;p91"/>
          <p:cNvSpPr/>
          <p:nvPr/>
        </p:nvSpPr>
        <p:spPr>
          <a:xfrm>
            <a:off x="6213680" y="971550"/>
            <a:ext cx="1251900" cy="24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91"/>
          <p:cNvSpPr/>
          <p:nvPr/>
        </p:nvSpPr>
        <p:spPr>
          <a:xfrm>
            <a:off x="6191698" y="910372"/>
            <a:ext cx="134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(feet</a:t>
            </a:r>
            <a:r>
              <a:rPr baseline="30000"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91"/>
          <p:cNvSpPr/>
          <p:nvPr/>
        </p:nvSpPr>
        <p:spPr>
          <a:xfrm>
            <a:off x="6213680" y="1743664"/>
            <a:ext cx="2514300" cy="187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91"/>
          <p:cNvSpPr/>
          <p:nvPr/>
        </p:nvSpPr>
        <p:spPr>
          <a:xfrm>
            <a:off x="6213680" y="1640768"/>
            <a:ext cx="25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количество комнат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4" name="Google Shape;984;p91"/>
          <p:cNvPicPr preferRelativeResize="0"/>
          <p:nvPr/>
        </p:nvPicPr>
        <p:blipFill rotWithShape="1">
          <a:blip r:embed="rId7">
            <a:alphaModFix/>
          </a:blip>
          <a:srcRect b="42316" l="54655" r="25959" t="33769"/>
          <a:stretch/>
        </p:blipFill>
        <p:spPr>
          <a:xfrm>
            <a:off x="5555513" y="2918475"/>
            <a:ext cx="2619072" cy="181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91"/>
          <p:cNvPicPr preferRelativeResize="0"/>
          <p:nvPr/>
        </p:nvPicPr>
        <p:blipFill rotWithShape="1">
          <a:blip r:embed="rId8">
            <a:alphaModFix/>
          </a:blip>
          <a:srcRect b="41813" l="27299" r="51476" t="21068"/>
          <a:stretch/>
        </p:blipFill>
        <p:spPr>
          <a:xfrm>
            <a:off x="683275" y="1954925"/>
            <a:ext cx="3131622" cy="308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92"/>
          <p:cNvSpPr/>
          <p:nvPr/>
        </p:nvSpPr>
        <p:spPr>
          <a:xfrm>
            <a:off x="723473" y="557129"/>
            <a:ext cx="796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Заменить      на                 чтобы все признаки имели примерно нулевое среднее значение(к               не относится).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92"/>
          <p:cNvSpPr/>
          <p:nvPr/>
        </p:nvSpPr>
        <p:spPr>
          <a:xfrm>
            <a:off x="344042" y="133350"/>
            <a:ext cx="84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Нормализация по среднему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3" name="Google Shape;993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9473" y="719254"/>
            <a:ext cx="20193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0054" y="711627"/>
            <a:ext cx="748665" cy="16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7247" y="995841"/>
            <a:ext cx="697230" cy="211455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92"/>
          <p:cNvSpPr txBox="1"/>
          <p:nvPr/>
        </p:nvSpPr>
        <p:spPr>
          <a:xfrm>
            <a:off x="723473" y="1357015"/>
            <a:ext cx="46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7" name="Google Shape;997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0200" y="1401538"/>
            <a:ext cx="1860804" cy="37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0200" y="2023699"/>
            <a:ext cx="2295144" cy="395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51151" y="2662299"/>
            <a:ext cx="3632835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чем заключается процесс обучения?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-&gt; Подбор параметров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численной модели так, чтобы она наилучшим образом соответствовала определенному набору данных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93"/>
          <p:cNvSpPr txBox="1"/>
          <p:nvPr/>
        </p:nvSpPr>
        <p:spPr>
          <a:xfrm>
            <a:off x="4191000" y="666750"/>
            <a:ext cx="49530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ru" sz="3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Множественная линейная регрессия</a:t>
            </a:r>
            <a:endParaRPr sz="4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6" name="Google Shape;1006;p93"/>
          <p:cNvCxnSpPr/>
          <p:nvPr/>
        </p:nvCxnSpPr>
        <p:spPr>
          <a:xfrm>
            <a:off x="4224865" y="2150528"/>
            <a:ext cx="4297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1007" name="Google Shape;1007;p93"/>
          <p:cNvSpPr txBox="1"/>
          <p:nvPr>
            <p:ph idx="4294967295" type="ctrTitle"/>
          </p:nvPr>
        </p:nvSpPr>
        <p:spPr>
          <a:xfrm>
            <a:off x="4343400" y="2266950"/>
            <a:ext cx="48006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ru" sz="2600">
                <a:solidFill>
                  <a:srgbClr val="3F3F3F"/>
                </a:solidFill>
              </a:rPr>
              <a:t>Градиентный спуск на практике</a:t>
            </a:r>
            <a:r>
              <a:rPr b="0" i="0" lang="ru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ru" sz="2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II: </a:t>
            </a:r>
            <a:r>
              <a:rPr lang="ru" sz="2600">
                <a:solidFill>
                  <a:srgbClr val="3F3F3F"/>
                </a:solidFill>
              </a:rPr>
              <a:t>Скорость обучения</a:t>
            </a:r>
            <a:endParaRPr b="0" i="0" sz="26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ng\Desktop\iStock_000012344803Large.jpg" id="1008" name="Google Shape;1008;p93"/>
          <p:cNvPicPr preferRelativeResize="0"/>
          <p:nvPr/>
        </p:nvPicPr>
        <p:blipFill rotWithShape="1">
          <a:blip r:embed="rId3">
            <a:alphaModFix/>
          </a:blip>
          <a:srcRect b="7244" l="0" r="0" t="0"/>
          <a:stretch/>
        </p:blipFill>
        <p:spPr>
          <a:xfrm>
            <a:off x="685800" y="361950"/>
            <a:ext cx="3200399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93"/>
          <p:cNvSpPr txBox="1"/>
          <p:nvPr/>
        </p:nvSpPr>
        <p:spPr>
          <a:xfrm>
            <a:off x="838200" y="3867150"/>
            <a:ext cx="2895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b="0" i="0" lang="ru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4"/>
          <p:cNvSpPr txBox="1"/>
          <p:nvPr/>
        </p:nvSpPr>
        <p:spPr>
          <a:xfrm>
            <a:off x="380999" y="361950"/>
            <a:ext cx="731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Градиентный спуск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6" name="Google Shape;1016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123950"/>
            <a:ext cx="3450336" cy="582168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94"/>
          <p:cNvSpPr txBox="1"/>
          <p:nvPr/>
        </p:nvSpPr>
        <p:spPr>
          <a:xfrm>
            <a:off x="914400" y="1926418"/>
            <a:ext cx="73143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“Отладка”: как убедиться, что градиентный спуск работает правильно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94"/>
          <p:cNvSpPr/>
          <p:nvPr/>
        </p:nvSpPr>
        <p:spPr>
          <a:xfrm>
            <a:off x="914400" y="2632097"/>
            <a:ext cx="6477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 выбрать скорость обучения    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9" name="Google Shape;1019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5550" y="3357386"/>
            <a:ext cx="228600" cy="18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95"/>
          <p:cNvSpPr txBox="1"/>
          <p:nvPr/>
        </p:nvSpPr>
        <p:spPr>
          <a:xfrm>
            <a:off x="5029200" y="1454192"/>
            <a:ext cx="3522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Пример автоматического теста на сходимость:</a:t>
            </a:r>
            <a:endParaRPr sz="1100"/>
          </a:p>
        </p:txBody>
      </p:sp>
      <p:sp>
        <p:nvSpPr>
          <p:cNvPr id="1026" name="Google Shape;1026;p95"/>
          <p:cNvSpPr/>
          <p:nvPr/>
        </p:nvSpPr>
        <p:spPr>
          <a:xfrm>
            <a:off x="5030050" y="2771575"/>
            <a:ext cx="32262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Останавливать если       уменьшается на менее       на данойитерации.</a:t>
            </a:r>
            <a:endParaRPr/>
          </a:p>
        </p:txBody>
      </p:sp>
      <p:pic>
        <p:nvPicPr>
          <p:cNvPr id="1027" name="Google Shape;1027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494076"/>
            <a:ext cx="3866700" cy="28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63" y="1009563"/>
            <a:ext cx="1104138" cy="432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1000" y="2908952"/>
            <a:ext cx="534924" cy="30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74631" y="3361296"/>
            <a:ext cx="576072" cy="2606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1" name="Google Shape;1031;p95"/>
          <p:cNvCxnSpPr/>
          <p:nvPr/>
        </p:nvCxnSpPr>
        <p:spPr>
          <a:xfrm>
            <a:off x="4724400" y="1123950"/>
            <a:ext cx="0" cy="366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2" name="Google Shape;1032;p95"/>
          <p:cNvSpPr txBox="1"/>
          <p:nvPr/>
        </p:nvSpPr>
        <p:spPr>
          <a:xfrm>
            <a:off x="838200" y="4248513"/>
            <a:ext cx="3522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 of iterations</a:t>
            </a:r>
            <a:endParaRPr/>
          </a:p>
        </p:txBody>
      </p:sp>
      <p:sp>
        <p:nvSpPr>
          <p:cNvPr id="1033" name="Google Shape;1033;p95"/>
          <p:cNvSpPr txBox="1"/>
          <p:nvPr/>
        </p:nvSpPr>
        <p:spPr>
          <a:xfrm>
            <a:off x="305752" y="209550"/>
            <a:ext cx="784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sure gradient descent is working correctly.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96"/>
          <p:cNvSpPr txBox="1"/>
          <p:nvPr/>
        </p:nvSpPr>
        <p:spPr>
          <a:xfrm>
            <a:off x="380999" y="361950"/>
            <a:ext cx="731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96"/>
          <p:cNvSpPr txBox="1"/>
          <p:nvPr/>
        </p:nvSpPr>
        <p:spPr>
          <a:xfrm>
            <a:off x="954640" y="890321"/>
            <a:ext cx="73143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    is too small: slow convergence.</a:t>
            </a:r>
            <a:endParaRPr/>
          </a:p>
          <a:p>
            <a:pPr indent="-457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    is too large:         may not decrease on every iteration; may not converge.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1" name="Google Shape;104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526" y="1103402"/>
            <a:ext cx="200025" cy="16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8252" y="1533200"/>
            <a:ext cx="200025" cy="16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6474" y="1462610"/>
            <a:ext cx="534924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96"/>
          <p:cNvSpPr txBox="1"/>
          <p:nvPr/>
        </p:nvSpPr>
        <p:spPr>
          <a:xfrm>
            <a:off x="380998" y="3138160"/>
            <a:ext cx="731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choose    , try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5" name="Google Shape;1045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0664" y="3350582"/>
            <a:ext cx="200025" cy="16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3352" y="3793711"/>
            <a:ext cx="6576822" cy="3067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96"/>
          <p:cNvSpPr/>
          <p:nvPr/>
        </p:nvSpPr>
        <p:spPr>
          <a:xfrm>
            <a:off x="2875052" y="3661381"/>
            <a:ext cx="838200" cy="4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96"/>
          <p:cNvSpPr/>
          <p:nvPr/>
        </p:nvSpPr>
        <p:spPr>
          <a:xfrm>
            <a:off x="4622037" y="3645633"/>
            <a:ext cx="838200" cy="4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96"/>
          <p:cNvSpPr/>
          <p:nvPr/>
        </p:nvSpPr>
        <p:spPr>
          <a:xfrm>
            <a:off x="6197030" y="3645633"/>
            <a:ext cx="838200" cy="4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97"/>
          <p:cNvSpPr txBox="1"/>
          <p:nvPr/>
        </p:nvSpPr>
        <p:spPr>
          <a:xfrm>
            <a:off x="4191000" y="666750"/>
            <a:ext cx="49530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ru" sz="3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Множественная линейная регрессия</a:t>
            </a:r>
            <a:endParaRPr sz="4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6" name="Google Shape;1056;p97"/>
          <p:cNvCxnSpPr/>
          <p:nvPr/>
        </p:nvCxnSpPr>
        <p:spPr>
          <a:xfrm>
            <a:off x="4224865" y="2150528"/>
            <a:ext cx="4297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1057" name="Google Shape;1057;p97"/>
          <p:cNvSpPr txBox="1"/>
          <p:nvPr>
            <p:ph idx="4294967295" type="ctrTitle"/>
          </p:nvPr>
        </p:nvSpPr>
        <p:spPr>
          <a:xfrm>
            <a:off x="4648200" y="2266950"/>
            <a:ext cx="4495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ru" sz="3600">
                <a:solidFill>
                  <a:srgbClr val="3F3F3F"/>
                </a:solidFill>
              </a:rPr>
              <a:t>Полиномиальная регрессия</a:t>
            </a:r>
            <a:endParaRPr b="0" i="0" sz="36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ng\Desktop\iStock_000012344803Large.jpg" id="1058" name="Google Shape;1058;p97"/>
          <p:cNvPicPr preferRelativeResize="0"/>
          <p:nvPr/>
        </p:nvPicPr>
        <p:blipFill rotWithShape="1">
          <a:blip r:embed="rId3">
            <a:alphaModFix/>
          </a:blip>
          <a:srcRect b="7244" l="0" r="0" t="0"/>
          <a:stretch/>
        </p:blipFill>
        <p:spPr>
          <a:xfrm>
            <a:off x="685800" y="361950"/>
            <a:ext cx="3200399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97"/>
          <p:cNvSpPr txBox="1"/>
          <p:nvPr/>
        </p:nvSpPr>
        <p:spPr>
          <a:xfrm>
            <a:off x="838200" y="3867150"/>
            <a:ext cx="2895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b="0" i="0" lang="ru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98"/>
          <p:cNvSpPr txBox="1"/>
          <p:nvPr/>
        </p:nvSpPr>
        <p:spPr>
          <a:xfrm>
            <a:off x="305752" y="209550"/>
            <a:ext cx="784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Полиномиальная регрессия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98"/>
          <p:cNvSpPr txBox="1"/>
          <p:nvPr/>
        </p:nvSpPr>
        <p:spPr>
          <a:xfrm>
            <a:off x="-304800" y="1428750"/>
            <a:ext cx="1575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98"/>
          <p:cNvSpPr txBox="1"/>
          <p:nvPr/>
        </p:nvSpPr>
        <p:spPr>
          <a:xfrm>
            <a:off x="2362200" y="2800350"/>
            <a:ext cx="83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(x)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8" name="Google Shape;1068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9841" y="998725"/>
            <a:ext cx="2023110" cy="30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1200" y="1676601"/>
            <a:ext cx="2985516" cy="30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3257550"/>
            <a:ext cx="3537585" cy="25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1251" y="3581400"/>
            <a:ext cx="4265295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2906" y="4028977"/>
            <a:ext cx="1215390" cy="25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7368" y="4326658"/>
            <a:ext cx="132969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9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6416" y="4662623"/>
            <a:ext cx="1331595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9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1251" y="671215"/>
            <a:ext cx="4265400" cy="2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99"/>
          <p:cNvSpPr txBox="1"/>
          <p:nvPr/>
        </p:nvSpPr>
        <p:spPr>
          <a:xfrm>
            <a:off x="305752" y="209550"/>
            <a:ext cx="784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Выбор признаков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99"/>
          <p:cNvSpPr txBox="1"/>
          <p:nvPr/>
        </p:nvSpPr>
        <p:spPr>
          <a:xfrm>
            <a:off x="1447800" y="1745218"/>
            <a:ext cx="1575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99"/>
          <p:cNvSpPr txBox="1"/>
          <p:nvPr/>
        </p:nvSpPr>
        <p:spPr>
          <a:xfrm>
            <a:off x="4343294" y="3116818"/>
            <a:ext cx="83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(x)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4" name="Google Shape;108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8915" y="3767658"/>
            <a:ext cx="363093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7000" y="4285582"/>
            <a:ext cx="379476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4600" y="671215"/>
            <a:ext cx="4265400" cy="25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99"/>
          <p:cNvPicPr preferRelativeResize="0"/>
          <p:nvPr/>
        </p:nvPicPr>
        <p:blipFill rotWithShape="1">
          <a:blip r:embed="rId6">
            <a:alphaModFix/>
          </a:blip>
          <a:srcRect b="36162" l="33062" r="27455" t="30996"/>
          <a:stretch/>
        </p:blipFill>
        <p:spPr>
          <a:xfrm>
            <a:off x="1979225" y="628175"/>
            <a:ext cx="6108250" cy="28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В чем заключается процесс обучения?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Обучение -&gt; Подбор параметров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численной модели так, чтобы она наилучшим образом соответствовала определенному набору данных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Данные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Модель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Метрики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